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93" r:id="rId2"/>
    <p:sldId id="294" r:id="rId3"/>
    <p:sldId id="295" r:id="rId4"/>
    <p:sldId id="297" r:id="rId5"/>
    <p:sldId id="296" r:id="rId6"/>
    <p:sldId id="273" r:id="rId7"/>
    <p:sldId id="271" r:id="rId8"/>
    <p:sldId id="274" r:id="rId9"/>
    <p:sldId id="292" r:id="rId10"/>
    <p:sldId id="256" r:id="rId11"/>
    <p:sldId id="265" r:id="rId12"/>
    <p:sldId id="264" r:id="rId13"/>
    <p:sldId id="257" r:id="rId14"/>
    <p:sldId id="267" r:id="rId15"/>
    <p:sldId id="299" r:id="rId16"/>
    <p:sldId id="306" r:id="rId17"/>
    <p:sldId id="305" r:id="rId18"/>
    <p:sldId id="302" r:id="rId19"/>
    <p:sldId id="308" r:id="rId20"/>
    <p:sldId id="303" r:id="rId21"/>
    <p:sldId id="307" r:id="rId22"/>
    <p:sldId id="258" r:id="rId23"/>
    <p:sldId id="261" r:id="rId24"/>
    <p:sldId id="259" r:id="rId25"/>
    <p:sldId id="286" r:id="rId26"/>
    <p:sldId id="287" r:id="rId27"/>
    <p:sldId id="260"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1" d="100"/>
          <a:sy n="91" d="100"/>
        </p:scale>
        <p:origin x="-972"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24FFD2F-0317-48AC-A65A-EAC159223F45}" type="datetimeFigureOut">
              <a:rPr lang="en-US" smtClean="0"/>
              <a:pPr/>
              <a:t>3/2/2012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D455BD0-1947-44A4-98CE-2DC98EF58658}"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BE8DD60-9B15-42FD-9185-E2D9462FB908}" type="slidenum">
              <a:rPr lang="en-US" altLang="en-US"/>
              <a:pPr/>
              <a:t>6</a:t>
            </a:fld>
            <a:endParaRPr lang="en-US" altLang="en-US" dirty="0"/>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2CABCC0-B6D4-4F37-A1A9-2C72B15DFEC8}" type="slidenum">
              <a:rPr lang="en-US" altLang="en-US"/>
              <a:pPr/>
              <a:t>7</a:t>
            </a:fld>
            <a:endParaRPr lang="en-US" altLang="en-US" dirty="0"/>
          </a:p>
        </p:txBody>
      </p:sp>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p:txBody>
          <a:bodyPr/>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7528C43-2990-4B8C-8A43-045B8C93842B}" type="datetimeFigureOut">
              <a:rPr lang="en-US" smtClean="0"/>
              <a:pPr/>
              <a:t>3/2/2012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4706D4-CB9E-4155-92F8-F1FD5E727A8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528C43-2990-4B8C-8A43-045B8C93842B}" type="datetimeFigureOut">
              <a:rPr lang="en-US" smtClean="0"/>
              <a:pPr/>
              <a:t>3/2/2012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4706D4-CB9E-4155-92F8-F1FD5E727A8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528C43-2990-4B8C-8A43-045B8C93842B}" type="datetimeFigureOut">
              <a:rPr lang="en-US" smtClean="0"/>
              <a:pPr/>
              <a:t>3/2/2012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4706D4-CB9E-4155-92F8-F1FD5E727A8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528C43-2990-4B8C-8A43-045B8C93842B}" type="datetimeFigureOut">
              <a:rPr lang="en-US" smtClean="0"/>
              <a:pPr/>
              <a:t>3/2/2012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4706D4-CB9E-4155-92F8-F1FD5E727A8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7528C43-2990-4B8C-8A43-045B8C93842B}" type="datetimeFigureOut">
              <a:rPr lang="en-US" smtClean="0"/>
              <a:pPr/>
              <a:t>3/2/2012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4706D4-CB9E-4155-92F8-F1FD5E727A8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7528C43-2990-4B8C-8A43-045B8C93842B}" type="datetimeFigureOut">
              <a:rPr lang="en-US" smtClean="0"/>
              <a:pPr/>
              <a:t>3/2/2012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4706D4-CB9E-4155-92F8-F1FD5E727A8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7528C43-2990-4B8C-8A43-045B8C93842B}" type="datetimeFigureOut">
              <a:rPr lang="en-US" smtClean="0"/>
              <a:pPr/>
              <a:t>3/2/2012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24706D4-CB9E-4155-92F8-F1FD5E727A8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7528C43-2990-4B8C-8A43-045B8C93842B}" type="datetimeFigureOut">
              <a:rPr lang="en-US" smtClean="0"/>
              <a:pPr/>
              <a:t>3/2/2012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24706D4-CB9E-4155-92F8-F1FD5E727A8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528C43-2990-4B8C-8A43-045B8C93842B}" type="datetimeFigureOut">
              <a:rPr lang="en-US" smtClean="0"/>
              <a:pPr/>
              <a:t>3/2/2012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24706D4-CB9E-4155-92F8-F1FD5E727A8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528C43-2990-4B8C-8A43-045B8C93842B}" type="datetimeFigureOut">
              <a:rPr lang="en-US" smtClean="0"/>
              <a:pPr/>
              <a:t>3/2/2012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4706D4-CB9E-4155-92F8-F1FD5E727A8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528C43-2990-4B8C-8A43-045B8C93842B}" type="datetimeFigureOut">
              <a:rPr lang="en-US" smtClean="0"/>
              <a:pPr/>
              <a:t>3/2/2012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4706D4-CB9E-4155-92F8-F1FD5E727A8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528C43-2990-4B8C-8A43-045B8C93842B}" type="datetimeFigureOut">
              <a:rPr lang="en-US" smtClean="0"/>
              <a:pPr/>
              <a:t>3/2/2012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4706D4-CB9E-4155-92F8-F1FD5E727A8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hyperlink" Target="http://www.alfalfa.org/pdf/BMPforAPS.pdf"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hyperlink" Target="http://www.alfalfa.org/pdf/ProceduresFormGOZ.pdf"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www.aphis.usda.gov/biotechnology/downloads/BQMS/List_BQMS_Participating_Organizations.pdf"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www.alfalfa.org/pdf/ProceduresFormGOZ.pdf"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jpeg"/><Relationship Id="rId7" Type="http://schemas.openxmlformats.org/officeDocument/2006/relationships/image" Target="../media/image5.jpeg"/><Relationship Id="rId12"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jpeg"/><Relationship Id="rId11" Type="http://schemas.openxmlformats.org/officeDocument/2006/relationships/image" Target="../media/image9.png"/><Relationship Id="rId5" Type="http://schemas.openxmlformats.org/officeDocument/2006/relationships/image" Target="../media/image3.jpe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 Id="rId9"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posed to panel</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What steps do you take to safeguard the purity of your crop/seed production?</a:t>
            </a:r>
          </a:p>
          <a:p>
            <a:r>
              <a:rPr lang="en-US" dirty="0" smtClean="0"/>
              <a:t>What steps do you take to safeguard the purity of your neighbors’ crops?</a:t>
            </a:r>
          </a:p>
          <a:p>
            <a:r>
              <a:rPr lang="en-US" dirty="0" smtClean="0"/>
              <a:t>What policies as a company/organization do you have in place to ensure the quality of products derived from your seed?</a:t>
            </a:r>
          </a:p>
          <a:p>
            <a:r>
              <a:rPr lang="en-US" dirty="0" smtClean="0"/>
              <a:t>What policies do you mandate/encourage farmers to use to limit pollen movement off of their fields?</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3600" dirty="0" smtClean="0"/>
              <a:t>What steps do you take to safeguard the purity of your crop/seed production?</a:t>
            </a:r>
            <a:endParaRPr lang="en-US" sz="3600" dirty="0"/>
          </a:p>
        </p:txBody>
      </p:sp>
      <p:sp>
        <p:nvSpPr>
          <p:cNvPr id="5" name="Content Placeholder 4"/>
          <p:cNvSpPr>
            <a:spLocks noGrp="1"/>
          </p:cNvSpPr>
          <p:nvPr>
            <p:ph idx="1"/>
          </p:nvPr>
        </p:nvSpPr>
        <p:spPr/>
        <p:txBody>
          <a:bodyPr>
            <a:normAutofit/>
          </a:bodyPr>
          <a:lstStyle/>
          <a:p>
            <a:r>
              <a:rPr lang="en-US" sz="2000" dirty="0"/>
              <a:t>Breeder seed is produced under cage to prevent any foreign pollen from pollinating the parental plants.  Breeder seed is checked for the presence of the </a:t>
            </a:r>
            <a:r>
              <a:rPr lang="en-US" sz="2000" dirty="0" smtClean="0"/>
              <a:t>RRA trait.</a:t>
            </a:r>
            <a:endParaRPr lang="en-US" sz="2000" dirty="0"/>
          </a:p>
          <a:p>
            <a:r>
              <a:rPr lang="en-US" sz="2000" dirty="0"/>
              <a:t>Foundation seed is planted in accordance with Foundation Seed Standards relating to field history and isolation.   </a:t>
            </a:r>
            <a:r>
              <a:rPr lang="en-US" sz="2000" dirty="0">
                <a:solidFill>
                  <a:srgbClr val="FF0000"/>
                </a:solidFill>
              </a:rPr>
              <a:t>Since the introduction of </a:t>
            </a:r>
            <a:r>
              <a:rPr lang="en-US" sz="2000" dirty="0" smtClean="0">
                <a:solidFill>
                  <a:srgbClr val="FF0000"/>
                </a:solidFill>
              </a:rPr>
              <a:t>RRA, </a:t>
            </a:r>
            <a:r>
              <a:rPr lang="en-US" sz="2000" dirty="0">
                <a:solidFill>
                  <a:srgbClr val="FF0000"/>
                </a:solidFill>
              </a:rPr>
              <a:t>we are taking extraordinary steps to plant our foundation seed fields in isolated areas where no </a:t>
            </a:r>
            <a:r>
              <a:rPr lang="en-US" sz="2000" dirty="0" smtClean="0">
                <a:solidFill>
                  <a:srgbClr val="FF0000"/>
                </a:solidFill>
              </a:rPr>
              <a:t>RRA </a:t>
            </a:r>
            <a:r>
              <a:rPr lang="en-US" sz="2000" dirty="0">
                <a:solidFill>
                  <a:srgbClr val="FF0000"/>
                </a:solidFill>
              </a:rPr>
              <a:t>seed or hay is known to exist</a:t>
            </a:r>
            <a:r>
              <a:rPr lang="en-US" sz="2000" dirty="0"/>
              <a:t>.  Foundation seed is checked for the presence of the </a:t>
            </a:r>
            <a:r>
              <a:rPr lang="en-US" sz="2000" dirty="0" smtClean="0"/>
              <a:t>RRA trait.</a:t>
            </a:r>
          </a:p>
          <a:p>
            <a:r>
              <a:rPr lang="en-US" sz="2000" dirty="0"/>
              <a:t>Commercial </a:t>
            </a:r>
            <a:r>
              <a:rPr lang="en-US" sz="2000" dirty="0" smtClean="0"/>
              <a:t>seed </a:t>
            </a:r>
            <a:r>
              <a:rPr lang="en-US" sz="2000" dirty="0"/>
              <a:t>is produced on the basis of an “end-use” classification.  Seed destined for </a:t>
            </a:r>
            <a:r>
              <a:rPr lang="en-US" sz="2000" dirty="0" smtClean="0"/>
              <a:t>GE </a:t>
            </a:r>
            <a:r>
              <a:rPr lang="en-US" sz="2000" dirty="0"/>
              <a:t>sensitive markets is produced in accordance with NAFA Best Management Practices for AP sensitive </a:t>
            </a:r>
            <a:r>
              <a:rPr lang="en-US" sz="2000" dirty="0" smtClean="0"/>
              <a:t>seed</a:t>
            </a:r>
            <a:r>
              <a:rPr lang="en-US" sz="2000" dirty="0"/>
              <a:t>.   </a:t>
            </a:r>
            <a:r>
              <a:rPr lang="en-US" sz="2000" u="sng" dirty="0">
                <a:hlinkClick r:id="rId2"/>
              </a:rPr>
              <a:t>www.alfalfa.org/pdf/BMPforAPS.pdf</a:t>
            </a:r>
            <a:r>
              <a:rPr lang="en-US" sz="2000" dirty="0"/>
              <a:t>.  Commercial </a:t>
            </a:r>
            <a:r>
              <a:rPr lang="en-US" sz="2000" dirty="0" smtClean="0"/>
              <a:t>seed </a:t>
            </a:r>
            <a:r>
              <a:rPr lang="en-US" sz="2000" dirty="0"/>
              <a:t>is checked for the presence of the </a:t>
            </a:r>
            <a:r>
              <a:rPr lang="en-US" sz="2000" dirty="0" smtClean="0"/>
              <a:t>RRA </a:t>
            </a:r>
            <a:r>
              <a:rPr lang="en-US" sz="2000" dirty="0"/>
              <a:t>trait.</a:t>
            </a:r>
          </a:p>
          <a:p>
            <a:endParaRPr lang="en-US" sz="2000" dirty="0"/>
          </a:p>
          <a:p>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838200" y="1066800"/>
            <a:ext cx="7296150" cy="5676900"/>
          </a:xfrm>
          <a:prstGeom prst="rect">
            <a:avLst/>
          </a:prstGeom>
          <a:noFill/>
          <a:ln w="9525">
            <a:noFill/>
            <a:miter lim="800000"/>
            <a:headEnd/>
            <a:tailEnd/>
          </a:ln>
        </p:spPr>
      </p:pic>
      <p:sp>
        <p:nvSpPr>
          <p:cNvPr id="3" name="Title 2"/>
          <p:cNvSpPr>
            <a:spLocks noGrp="1"/>
          </p:cNvSpPr>
          <p:nvPr>
            <p:ph type="title"/>
          </p:nvPr>
        </p:nvSpPr>
        <p:spPr>
          <a:xfrm>
            <a:off x="0" y="0"/>
            <a:ext cx="9144000" cy="1143000"/>
          </a:xfrm>
        </p:spPr>
        <p:txBody>
          <a:bodyPr>
            <a:noAutofit/>
          </a:bodyPr>
          <a:lstStyle/>
          <a:p>
            <a:r>
              <a:rPr lang="en-US" sz="3200" dirty="0" smtClean="0"/>
              <a:t>Who is the National Alfalfa &amp; Forage Alliance (NAFA)?</a:t>
            </a:r>
            <a:endParaRPr lang="en-US" sz="32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923925" y="600075"/>
            <a:ext cx="7296150" cy="5657850"/>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3600" dirty="0"/>
              <a:t>What steps do you take to safeguard the purity of your neighbors’ crops</a:t>
            </a:r>
            <a:r>
              <a:rPr lang="en-US" sz="3600" dirty="0" smtClean="0"/>
              <a:t>?</a:t>
            </a:r>
            <a:endParaRPr lang="en-US" sz="3600" dirty="0"/>
          </a:p>
        </p:txBody>
      </p:sp>
      <p:sp>
        <p:nvSpPr>
          <p:cNvPr id="5" name="Content Placeholder 4"/>
          <p:cNvSpPr>
            <a:spLocks noGrp="1"/>
          </p:cNvSpPr>
          <p:nvPr>
            <p:ph idx="1"/>
          </p:nvPr>
        </p:nvSpPr>
        <p:spPr/>
        <p:txBody>
          <a:bodyPr>
            <a:normAutofit fontScale="92500" lnSpcReduction="10000"/>
          </a:bodyPr>
          <a:lstStyle/>
          <a:p>
            <a:r>
              <a:rPr lang="en-US" sz="2000" dirty="0"/>
              <a:t>We are not currently producing </a:t>
            </a:r>
            <a:r>
              <a:rPr lang="en-US" sz="2000" dirty="0" smtClean="0"/>
              <a:t>GE </a:t>
            </a:r>
            <a:r>
              <a:rPr lang="en-US" sz="2000" dirty="0"/>
              <a:t>alfalfa seed.  We follow certification standards pertaining to isolation to ensure that we have sufficient distance to maintain the genetic purity of our crop, which in turn protects the neighbor’s crops. </a:t>
            </a:r>
            <a:endParaRPr lang="en-US" sz="2000" dirty="0" smtClean="0"/>
          </a:p>
          <a:p>
            <a:r>
              <a:rPr lang="en-US" sz="2000" dirty="0"/>
              <a:t>We are using the national pinning map in conjunction with the Seed Certification standards to position fields, in relation to </a:t>
            </a:r>
            <a:r>
              <a:rPr lang="en-US" sz="2000" dirty="0" smtClean="0"/>
              <a:t>GE </a:t>
            </a:r>
            <a:r>
              <a:rPr lang="en-US" sz="2000" dirty="0"/>
              <a:t>seed production fields, to ensure that our seed meets purity standards. </a:t>
            </a:r>
            <a:endParaRPr lang="en-US" sz="2000" dirty="0" smtClean="0"/>
          </a:p>
          <a:p>
            <a:r>
              <a:rPr lang="en-US" sz="2000" dirty="0"/>
              <a:t>In addition to the pinning map the </a:t>
            </a:r>
            <a:r>
              <a:rPr lang="en-US" sz="2000" dirty="0" smtClean="0"/>
              <a:t>alfalfa industry through NAFA has </a:t>
            </a:r>
            <a:r>
              <a:rPr lang="en-US" sz="2000" dirty="0"/>
              <a:t>Grower Opportunity Zones </a:t>
            </a:r>
            <a:r>
              <a:rPr lang="en-US" sz="2000" dirty="0" smtClean="0"/>
              <a:t>(GOZs) for </a:t>
            </a:r>
            <a:r>
              <a:rPr lang="en-US" sz="2000" dirty="0"/>
              <a:t>both </a:t>
            </a:r>
            <a:r>
              <a:rPr lang="en-US" sz="2000" dirty="0" smtClean="0"/>
              <a:t>GE </a:t>
            </a:r>
            <a:r>
              <a:rPr lang="en-US" sz="2000" dirty="0"/>
              <a:t>and </a:t>
            </a:r>
            <a:r>
              <a:rPr lang="en-US" sz="2000" dirty="0" smtClean="0"/>
              <a:t>AP Sensitive </a:t>
            </a:r>
            <a:r>
              <a:rPr lang="en-US" sz="2000" dirty="0"/>
              <a:t>seed production. </a:t>
            </a:r>
            <a:r>
              <a:rPr lang="en-US" sz="2000" u="sng" dirty="0">
                <a:hlinkClick r:id="rId2"/>
              </a:rPr>
              <a:t>www.alfalfa.org/pdf/ProceduresFormGOZ.pdf</a:t>
            </a:r>
            <a:r>
              <a:rPr lang="en-US" sz="2000" dirty="0"/>
              <a:t> </a:t>
            </a:r>
            <a:endParaRPr lang="en-US" sz="2000" dirty="0" smtClean="0"/>
          </a:p>
          <a:p>
            <a:r>
              <a:rPr lang="en-US" sz="2000" dirty="0"/>
              <a:t>In the case of alfalfa, the grower opportunity zone concept has merit</a:t>
            </a:r>
            <a:r>
              <a:rPr lang="en-US" sz="2000" dirty="0">
                <a:solidFill>
                  <a:srgbClr val="FF0000"/>
                </a:solidFill>
              </a:rPr>
              <a:t>, but falls short of adequately addressing the potential for low level presence of a </a:t>
            </a:r>
            <a:r>
              <a:rPr lang="en-US" sz="2000" dirty="0" smtClean="0">
                <a:solidFill>
                  <a:srgbClr val="FF0000"/>
                </a:solidFill>
              </a:rPr>
              <a:t>GE </a:t>
            </a:r>
            <a:r>
              <a:rPr lang="en-US" sz="2000" dirty="0">
                <a:solidFill>
                  <a:srgbClr val="FF0000"/>
                </a:solidFill>
              </a:rPr>
              <a:t>trait that could result from </a:t>
            </a:r>
            <a:r>
              <a:rPr lang="en-US" sz="2000" dirty="0" smtClean="0">
                <a:solidFill>
                  <a:srgbClr val="FF0000"/>
                </a:solidFill>
              </a:rPr>
              <a:t>GE </a:t>
            </a:r>
            <a:r>
              <a:rPr lang="en-US" sz="2000" dirty="0">
                <a:solidFill>
                  <a:srgbClr val="FF0000"/>
                </a:solidFill>
              </a:rPr>
              <a:t>alfalfa hay fields in proximity to the seed production fields</a:t>
            </a:r>
            <a:r>
              <a:rPr lang="en-US" sz="2000" dirty="0" smtClean="0"/>
              <a:t>.</a:t>
            </a:r>
          </a:p>
          <a:p>
            <a:r>
              <a:rPr lang="en-US" sz="2000" dirty="0" smtClean="0"/>
              <a:t>This </a:t>
            </a:r>
            <a:r>
              <a:rPr lang="en-US" sz="2000" dirty="0"/>
              <a:t>issue concerns the production of seed for APS markets in areas where hay production is also occurring.</a:t>
            </a:r>
          </a:p>
          <a:p>
            <a:endParaRPr lang="en-US" sz="2000" dirty="0"/>
          </a:p>
          <a:p>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srcRect/>
          <a:stretch>
            <a:fillRect/>
          </a:stretch>
        </p:blipFill>
        <p:spPr bwMode="auto">
          <a:xfrm>
            <a:off x="493614" y="685800"/>
            <a:ext cx="8156772" cy="5486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NAFA Grower Opportunity Zones</a:t>
            </a:r>
            <a:endParaRPr lang="en-US" dirty="0"/>
          </a:p>
        </p:txBody>
      </p:sp>
      <p:pic>
        <p:nvPicPr>
          <p:cNvPr id="1028" name="Picture 4"/>
          <p:cNvPicPr>
            <a:picLocks noChangeAspect="1" noChangeArrowheads="1"/>
          </p:cNvPicPr>
          <p:nvPr/>
        </p:nvPicPr>
        <p:blipFill>
          <a:blip r:embed="rId2" cstate="print"/>
          <a:srcRect/>
          <a:stretch>
            <a:fillRect/>
          </a:stretch>
        </p:blipFill>
        <p:spPr bwMode="auto">
          <a:xfrm>
            <a:off x="810946" y="1676400"/>
            <a:ext cx="7522108" cy="3505200"/>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NAFA – APS GOZ in OR/ID</a:t>
            </a:r>
            <a:endParaRPr lang="en-US" dirty="0"/>
          </a:p>
        </p:txBody>
      </p:sp>
      <p:pic>
        <p:nvPicPr>
          <p:cNvPr id="4098" name="Picture 2"/>
          <p:cNvPicPr>
            <a:picLocks noChangeAspect="1" noChangeArrowheads="1"/>
          </p:cNvPicPr>
          <p:nvPr/>
        </p:nvPicPr>
        <p:blipFill>
          <a:blip r:embed="rId2" cstate="print"/>
          <a:srcRect/>
          <a:stretch>
            <a:fillRect/>
          </a:stretch>
        </p:blipFill>
        <p:spPr bwMode="auto">
          <a:xfrm>
            <a:off x="2590800" y="1295400"/>
            <a:ext cx="4019550" cy="5086350"/>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NAFA - APS GOZ in WY</a:t>
            </a:r>
            <a:endParaRPr lang="en-US" dirty="0"/>
          </a:p>
        </p:txBody>
      </p:sp>
      <p:pic>
        <p:nvPicPr>
          <p:cNvPr id="3074" name="Picture 2"/>
          <p:cNvPicPr>
            <a:picLocks noChangeAspect="1" noChangeArrowheads="1"/>
          </p:cNvPicPr>
          <p:nvPr/>
        </p:nvPicPr>
        <p:blipFill>
          <a:blip r:embed="rId2" cstate="print"/>
          <a:srcRect/>
          <a:stretch>
            <a:fillRect/>
          </a:stretch>
        </p:blipFill>
        <p:spPr bwMode="auto">
          <a:xfrm>
            <a:off x="2590800" y="1676400"/>
            <a:ext cx="3924300" cy="5057775"/>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NAFA – GE GOZs</a:t>
            </a:r>
            <a:endParaRPr lang="en-US" dirty="0"/>
          </a:p>
        </p:txBody>
      </p:sp>
      <p:pic>
        <p:nvPicPr>
          <p:cNvPr id="2050" name="Picture 2"/>
          <p:cNvPicPr>
            <a:picLocks noChangeAspect="1" noChangeArrowheads="1"/>
          </p:cNvPicPr>
          <p:nvPr/>
        </p:nvPicPr>
        <p:blipFill>
          <a:blip r:embed="rId2" cstate="print"/>
          <a:srcRect/>
          <a:stretch>
            <a:fillRect/>
          </a:stretch>
        </p:blipFill>
        <p:spPr bwMode="auto">
          <a:xfrm>
            <a:off x="1738313" y="1262063"/>
            <a:ext cx="5667375" cy="4333875"/>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NAFA - GE GOZ in WA</a:t>
            </a:r>
            <a:endParaRPr lang="en-US" dirty="0"/>
          </a:p>
        </p:txBody>
      </p:sp>
      <p:pic>
        <p:nvPicPr>
          <p:cNvPr id="6146" name="Picture 2"/>
          <p:cNvPicPr>
            <a:picLocks noChangeAspect="1" noChangeArrowheads="1"/>
          </p:cNvPicPr>
          <p:nvPr/>
        </p:nvPicPr>
        <p:blipFill>
          <a:blip r:embed="rId2" cstate="print"/>
          <a:srcRect/>
          <a:stretch>
            <a:fillRect/>
          </a:stretch>
        </p:blipFill>
        <p:spPr bwMode="auto">
          <a:xfrm>
            <a:off x="1447800" y="1524000"/>
            <a:ext cx="6315075" cy="487680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 will cover in 10-15 minutes</a:t>
            </a:r>
            <a:endParaRPr lang="en-US" dirty="0"/>
          </a:p>
        </p:txBody>
      </p:sp>
      <p:sp>
        <p:nvSpPr>
          <p:cNvPr id="3" name="Content Placeholder 2"/>
          <p:cNvSpPr>
            <a:spLocks noGrp="1"/>
          </p:cNvSpPr>
          <p:nvPr>
            <p:ph idx="1"/>
          </p:nvPr>
        </p:nvSpPr>
        <p:spPr/>
        <p:txBody>
          <a:bodyPr/>
          <a:lstStyle/>
          <a:p>
            <a:r>
              <a:rPr lang="en-US" dirty="0" smtClean="0"/>
              <a:t>Who is Cal/West Seeds?</a:t>
            </a:r>
          </a:p>
          <a:p>
            <a:r>
              <a:rPr lang="en-US" dirty="0" smtClean="0"/>
              <a:t>Answer each of the 4 questions</a:t>
            </a:r>
          </a:p>
          <a:p>
            <a:r>
              <a:rPr lang="en-US" dirty="0" smtClean="0"/>
              <a:t>Who is the National Alfalfa Forage Alliance (NAFA)?</a:t>
            </a:r>
          </a:p>
          <a:p>
            <a:r>
              <a:rPr lang="en-US" dirty="0" smtClean="0"/>
              <a:t>What are Grower Opportunity Zones for GE and for AP-Sensitive alfalfa seed </a:t>
            </a:r>
            <a:r>
              <a:rPr lang="en-US" dirty="0" smtClean="0"/>
              <a:t>production?</a:t>
            </a:r>
            <a:endParaRPr lang="en-US" dirty="0" smtClean="0"/>
          </a:p>
          <a:p>
            <a:pPr>
              <a:buNone/>
            </a:pPr>
            <a:endParaRPr lang="en-US" dirty="0" smtClean="0"/>
          </a:p>
          <a:p>
            <a:endParaRPr lang="en-US" dirty="0" smtClean="0"/>
          </a:p>
          <a:p>
            <a:endParaRPr lang="en-US" dirty="0" smtClean="0"/>
          </a:p>
          <a:p>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NAFA - GE GOZs</a:t>
            </a:r>
            <a:endParaRPr lang="en-US" dirty="0"/>
          </a:p>
        </p:txBody>
      </p:sp>
      <p:pic>
        <p:nvPicPr>
          <p:cNvPr id="7171" name="Picture 3"/>
          <p:cNvPicPr>
            <a:picLocks noChangeAspect="1" noChangeArrowheads="1"/>
          </p:cNvPicPr>
          <p:nvPr/>
        </p:nvPicPr>
        <p:blipFill>
          <a:blip r:embed="rId2" cstate="print"/>
          <a:srcRect/>
          <a:stretch>
            <a:fillRect/>
          </a:stretch>
        </p:blipFill>
        <p:spPr bwMode="auto">
          <a:xfrm>
            <a:off x="2362200" y="1447800"/>
            <a:ext cx="4105275" cy="4829175"/>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NAFA Grower Opportunity Zones</a:t>
            </a:r>
            <a:endParaRPr lang="en-US" dirty="0"/>
          </a:p>
        </p:txBody>
      </p:sp>
      <p:pic>
        <p:nvPicPr>
          <p:cNvPr id="8194" name="Picture 2"/>
          <p:cNvPicPr>
            <a:picLocks noChangeAspect="1" noChangeArrowheads="1"/>
          </p:cNvPicPr>
          <p:nvPr/>
        </p:nvPicPr>
        <p:blipFill>
          <a:blip r:embed="rId2" cstate="print"/>
          <a:srcRect/>
          <a:stretch>
            <a:fillRect/>
          </a:stretch>
        </p:blipFill>
        <p:spPr bwMode="auto">
          <a:xfrm>
            <a:off x="759442" y="1676400"/>
            <a:ext cx="7625117" cy="3505200"/>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457200"/>
            <a:ext cx="8229600" cy="1143000"/>
          </a:xfrm>
        </p:spPr>
        <p:txBody>
          <a:bodyPr>
            <a:noAutofit/>
          </a:bodyPr>
          <a:lstStyle/>
          <a:p>
            <a:r>
              <a:rPr lang="en-US" sz="3600" dirty="0"/>
              <a:t>What policies as a company/organization do you have in place to ensure the quality of products derived from your seed</a:t>
            </a:r>
            <a:r>
              <a:rPr lang="en-US" sz="3600" dirty="0" smtClean="0"/>
              <a:t>?</a:t>
            </a:r>
            <a:endParaRPr lang="en-US" sz="3600" dirty="0"/>
          </a:p>
        </p:txBody>
      </p:sp>
      <p:sp>
        <p:nvSpPr>
          <p:cNvPr id="5" name="Content Placeholder 4"/>
          <p:cNvSpPr>
            <a:spLocks noGrp="1"/>
          </p:cNvSpPr>
          <p:nvPr>
            <p:ph idx="1"/>
          </p:nvPr>
        </p:nvSpPr>
        <p:spPr>
          <a:xfrm>
            <a:off x="457200" y="2332037"/>
            <a:ext cx="8229600" cy="4525963"/>
          </a:xfrm>
        </p:spPr>
        <p:txBody>
          <a:bodyPr>
            <a:normAutofit/>
          </a:bodyPr>
          <a:lstStyle/>
          <a:p>
            <a:r>
              <a:rPr lang="en-US" sz="2000" dirty="0"/>
              <a:t>In addition to following the NAFA Best Management Practices we have an internal policy and procedure relating to Biotechnology traits that provides additional measures to assure our seed purity meets standards. </a:t>
            </a:r>
            <a:endParaRPr lang="en-US" sz="2000" dirty="0" smtClean="0"/>
          </a:p>
          <a:p>
            <a:r>
              <a:rPr lang="en-US" sz="2000" dirty="0"/>
              <a:t>As it relates to research, we are </a:t>
            </a:r>
            <a:r>
              <a:rPr lang="en-US" sz="2000" dirty="0" smtClean="0"/>
              <a:t>recognized under </a:t>
            </a:r>
            <a:r>
              <a:rPr lang="en-US" sz="2000" dirty="0"/>
              <a:t>the BQMS program designed to assure that biotech traits are contained and well managed so that the genetic purity of our non GMO lines is maintained</a:t>
            </a:r>
            <a:r>
              <a:rPr lang="en-US" sz="2000" dirty="0" smtClean="0"/>
              <a:t>. </a:t>
            </a:r>
            <a:r>
              <a:rPr lang="en-US" sz="2000" dirty="0" smtClean="0">
                <a:hlinkClick r:id="rId2"/>
              </a:rPr>
              <a:t>http://www.aphis.usda.gov/biotechnology/downloads/BQMS/List_BQMS_Participating_Organizations.pdf</a:t>
            </a:r>
            <a:endParaRPr lang="en-US" sz="2000" dirty="0" smtClean="0"/>
          </a:p>
          <a:p>
            <a:endParaRPr lang="en-US" sz="2000" dirty="0"/>
          </a:p>
          <a:p>
            <a:pPr>
              <a:buNone/>
            </a:pPr>
            <a:endParaRPr lang="en-US" sz="2000" dirty="0"/>
          </a:p>
          <a:p>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39619" y="0"/>
            <a:ext cx="9223237"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619489" y="-1"/>
            <a:ext cx="7914911" cy="686657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Quality Manual</a:t>
            </a:r>
            <a:endParaRPr lang="en-US" dirty="0"/>
          </a:p>
        </p:txBody>
      </p:sp>
      <p:sp>
        <p:nvSpPr>
          <p:cNvPr id="4" name="Slide Number Placeholder 3"/>
          <p:cNvSpPr>
            <a:spLocks noGrp="1"/>
          </p:cNvSpPr>
          <p:nvPr>
            <p:ph type="sldNum" sz="quarter" idx="10"/>
          </p:nvPr>
        </p:nvSpPr>
        <p:spPr/>
        <p:txBody>
          <a:bodyPr/>
          <a:lstStyle/>
          <a:p>
            <a:fld id="{46792FBF-AE48-49E9-B4BD-4E23468F3C92}" type="slidenum">
              <a:rPr lang="en-US" altLang="en-US" smtClean="0"/>
              <a:pPr/>
              <a:t>25</a:t>
            </a:fld>
            <a:endParaRPr lang="en-US" altLang="en-US" b="0">
              <a:solidFill>
                <a:schemeClr val="tx1"/>
              </a:solidFill>
              <a:latin typeface="+mn-lt"/>
            </a:endParaRPr>
          </a:p>
        </p:txBody>
      </p:sp>
      <p:pic>
        <p:nvPicPr>
          <p:cNvPr id="1026" name="Picture 2"/>
          <p:cNvPicPr>
            <a:picLocks noGrp="1" noChangeAspect="1" noChangeArrowheads="1"/>
          </p:cNvPicPr>
          <p:nvPr>
            <p:ph idx="1"/>
          </p:nvPr>
        </p:nvPicPr>
        <p:blipFill>
          <a:blip r:embed="rId2" cstate="print"/>
          <a:srcRect/>
          <a:stretch>
            <a:fillRect/>
          </a:stretch>
        </p:blipFill>
        <p:spPr bwMode="auto">
          <a:xfrm>
            <a:off x="1936724" y="2057400"/>
            <a:ext cx="5270551" cy="4114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Example CWS USDA-BQMS SOP</a:t>
            </a:r>
            <a:endParaRPr lang="en-US" dirty="0"/>
          </a:p>
        </p:txBody>
      </p:sp>
      <p:sp>
        <p:nvSpPr>
          <p:cNvPr id="2" name="Slide Number Placeholder 1"/>
          <p:cNvSpPr>
            <a:spLocks noGrp="1"/>
          </p:cNvSpPr>
          <p:nvPr>
            <p:ph type="sldNum" sz="quarter" idx="10"/>
          </p:nvPr>
        </p:nvSpPr>
        <p:spPr/>
        <p:txBody>
          <a:bodyPr/>
          <a:lstStyle/>
          <a:p>
            <a:fld id="{5EA5A212-2B82-4A78-B329-7BC5F3181E45}" type="slidenum">
              <a:rPr lang="en-US" altLang="en-US" smtClean="0"/>
              <a:pPr/>
              <a:t>26</a:t>
            </a:fld>
            <a:endParaRPr lang="en-US" altLang="en-US" b="0">
              <a:solidFill>
                <a:schemeClr val="tx1"/>
              </a:solidFill>
              <a:latin typeface="+mn-lt"/>
            </a:endParaRPr>
          </a:p>
        </p:txBody>
      </p:sp>
      <p:pic>
        <p:nvPicPr>
          <p:cNvPr id="4098" name="Picture 2"/>
          <p:cNvPicPr>
            <a:picLocks noChangeAspect="1" noChangeArrowheads="1"/>
          </p:cNvPicPr>
          <p:nvPr/>
        </p:nvPicPr>
        <p:blipFill>
          <a:blip r:embed="rId2" cstate="print"/>
          <a:srcRect/>
          <a:stretch>
            <a:fillRect/>
          </a:stretch>
        </p:blipFill>
        <p:spPr bwMode="auto">
          <a:xfrm>
            <a:off x="1828800" y="1752600"/>
            <a:ext cx="5635803" cy="456679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2800" dirty="0"/>
              <a:t>What policies do you mandate/encourage farmers to use to limit pollen movement off of their fields?</a:t>
            </a:r>
          </a:p>
        </p:txBody>
      </p:sp>
      <p:sp>
        <p:nvSpPr>
          <p:cNvPr id="5" name="Content Placeholder 4"/>
          <p:cNvSpPr>
            <a:spLocks noGrp="1"/>
          </p:cNvSpPr>
          <p:nvPr>
            <p:ph idx="1"/>
          </p:nvPr>
        </p:nvSpPr>
        <p:spPr/>
        <p:txBody>
          <a:bodyPr>
            <a:normAutofit/>
          </a:bodyPr>
          <a:lstStyle/>
          <a:p>
            <a:r>
              <a:rPr lang="en-US" sz="2000" dirty="0"/>
              <a:t>This is not </a:t>
            </a:r>
            <a:r>
              <a:rPr lang="en-US" sz="2000" dirty="0" smtClean="0"/>
              <a:t>an </a:t>
            </a:r>
            <a:r>
              <a:rPr lang="en-US" sz="2000" dirty="0"/>
              <a:t>issue for CWS </a:t>
            </a:r>
            <a:r>
              <a:rPr lang="en-US" sz="2000" dirty="0" smtClean="0"/>
              <a:t>as currently we </a:t>
            </a:r>
            <a:r>
              <a:rPr lang="en-US" sz="2000" dirty="0"/>
              <a:t>are not producing GE seed</a:t>
            </a:r>
            <a:r>
              <a:rPr lang="en-US" sz="2000" dirty="0" smtClean="0"/>
              <a:t>.</a:t>
            </a:r>
          </a:p>
          <a:p>
            <a:r>
              <a:rPr lang="en-US" sz="2000" dirty="0" smtClean="0"/>
              <a:t>Standard </a:t>
            </a:r>
            <a:r>
              <a:rPr lang="en-US" sz="2000" dirty="0"/>
              <a:t>isolation practices help minimize pollen/gene movement. </a:t>
            </a:r>
            <a:endParaRPr lang="en-US" sz="2000" dirty="0" smtClean="0"/>
          </a:p>
          <a:p>
            <a:r>
              <a:rPr lang="en-US" sz="2000" dirty="0"/>
              <a:t>That said there are no practical limits to pollen movement in an insect pollinated crop with both managed and native/feral pollinators.  </a:t>
            </a:r>
            <a:endParaRPr lang="en-US" sz="2000" dirty="0" smtClean="0"/>
          </a:p>
          <a:p>
            <a:r>
              <a:rPr lang="en-US" sz="2000" dirty="0" smtClean="0"/>
              <a:t>Significant isolation </a:t>
            </a:r>
            <a:r>
              <a:rPr lang="en-US" sz="2000" dirty="0"/>
              <a:t>distances provide the best safeguard</a:t>
            </a:r>
            <a:r>
              <a:rPr lang="en-US" sz="2000" dirty="0" smtClean="0"/>
              <a:t>.</a:t>
            </a:r>
          </a:p>
          <a:p>
            <a:r>
              <a:rPr lang="en-US" sz="2000" dirty="0"/>
              <a:t>The </a:t>
            </a:r>
            <a:r>
              <a:rPr lang="en-US" sz="2000" dirty="0" smtClean="0"/>
              <a:t>NAFA Best </a:t>
            </a:r>
            <a:r>
              <a:rPr lang="en-US" sz="2000" dirty="0"/>
              <a:t>Management Practices for </a:t>
            </a:r>
            <a:r>
              <a:rPr lang="en-US" sz="2000" dirty="0" smtClean="0"/>
              <a:t>RR </a:t>
            </a:r>
            <a:r>
              <a:rPr lang="en-US" sz="2000" dirty="0"/>
              <a:t>alfalfa seed production documents the requirements to limit the potential for gene </a:t>
            </a:r>
            <a:r>
              <a:rPr lang="en-US" sz="2000" dirty="0" smtClean="0"/>
              <a:t>transfer.  Adherence </a:t>
            </a:r>
            <a:r>
              <a:rPr lang="en-US" sz="2000" dirty="0"/>
              <a:t>to these requirements is not something our company can attest to.  </a:t>
            </a:r>
            <a:r>
              <a:rPr lang="en-US" sz="2000" u="sng" dirty="0" smtClean="0">
                <a:hlinkClick r:id="rId2"/>
              </a:rPr>
              <a:t>www.alfalfa.org/pdf/ProceduresFormGOZ.pdf</a:t>
            </a:r>
            <a:r>
              <a:rPr lang="en-US" sz="2000" dirty="0"/>
              <a:t/>
            </a:r>
            <a:br>
              <a:rPr lang="en-US" sz="2000" dirty="0"/>
            </a:br>
            <a:r>
              <a:rPr lang="en-US" sz="2000" dirty="0"/>
              <a:t> </a:t>
            </a:r>
          </a:p>
          <a:p>
            <a:pPr>
              <a:buNone/>
            </a:pPr>
            <a:endParaRPr lang="en-US" sz="2000" dirty="0"/>
          </a:p>
          <a:p>
            <a:pPr>
              <a:buNone/>
            </a:pPr>
            <a:endParaRPr lang="en-US" sz="2000" dirty="0"/>
          </a:p>
          <a:p>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is Cal/West Seeds?</a:t>
            </a:r>
            <a:endParaRPr lang="en-US" dirty="0"/>
          </a:p>
        </p:txBody>
      </p:sp>
      <p:sp>
        <p:nvSpPr>
          <p:cNvPr id="3" name="Content Placeholder 2"/>
          <p:cNvSpPr>
            <a:spLocks noGrp="1"/>
          </p:cNvSpPr>
          <p:nvPr>
            <p:ph idx="1"/>
          </p:nvPr>
        </p:nvSpPr>
        <p:spPr/>
        <p:txBody>
          <a:bodyPr/>
          <a:lstStyle/>
          <a:p>
            <a:r>
              <a:rPr lang="en-US" dirty="0" smtClean="0"/>
              <a:t>CWS is a California cooperative owned by forage seed producers in the Western U.S.</a:t>
            </a:r>
          </a:p>
          <a:p>
            <a:r>
              <a:rPr lang="en-US" dirty="0" smtClean="0"/>
              <a:t>Owners residing in defined production regions elect representatives to serve on the cooperative’s board of directors.</a:t>
            </a:r>
          </a:p>
          <a:p>
            <a:r>
              <a:rPr lang="en-US" dirty="0" smtClean="0"/>
              <a:t>A team of experienced, professional seedsmen oversee the day-to-day operations of the business and manage the company.</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is Cal/West Seeds?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CWS formed in 1969 merger of two existing California based seed cooperatives: California Ladino Clover Association, founded in 1939 and Calapproved, founded in 1950.</a:t>
            </a:r>
          </a:p>
          <a:p>
            <a:r>
              <a:rPr lang="en-US" dirty="0" smtClean="0"/>
              <a:t>CWS initiated a comprehensive research program during the 1970’s focused on improved alfalfa varieties to major hay production areas found in the USA, Argentina, Canada, Mexico, France, Australia, and Saudi Arabia.  </a:t>
            </a:r>
          </a:p>
          <a:p>
            <a:r>
              <a:rPr lang="en-US" dirty="0" smtClean="0"/>
              <a:t>CWS conducts business in over 30 countries.</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is Cal/West Seeds?</a:t>
            </a:r>
            <a:endParaRPr lang="en-US" dirty="0"/>
          </a:p>
        </p:txBody>
      </p:sp>
      <p:sp>
        <p:nvSpPr>
          <p:cNvPr id="3" name="Content Placeholder 2"/>
          <p:cNvSpPr>
            <a:spLocks noGrp="1"/>
          </p:cNvSpPr>
          <p:nvPr>
            <p:ph idx="1"/>
          </p:nvPr>
        </p:nvSpPr>
        <p:spPr/>
        <p:txBody>
          <a:bodyPr>
            <a:normAutofit fontScale="92500"/>
          </a:bodyPr>
          <a:lstStyle/>
          <a:p>
            <a:r>
              <a:rPr lang="en-US" dirty="0" smtClean="0"/>
              <a:t>CWS goal increase “Value Through Innovation.”</a:t>
            </a:r>
          </a:p>
          <a:p>
            <a:r>
              <a:rPr lang="en-US" dirty="0" smtClean="0"/>
              <a:t>Aggressive, cutting edge breeding programs focused on developing varieties having the genetic potential to maximize farm profitability.</a:t>
            </a:r>
          </a:p>
          <a:p>
            <a:r>
              <a:rPr lang="en-US" dirty="0" smtClean="0"/>
              <a:t>CWS current investment in biotechnology is focused on developing innovative varieties with enhancements to seed yield, forage yield, forage quality, pest resistance, and stress tolerance.</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3" cstate="print"/>
          <a:srcRect/>
          <a:stretch>
            <a:fillRect/>
          </a:stretch>
        </p:blipFill>
        <p:spPr bwMode="auto">
          <a:xfrm>
            <a:off x="2286000" y="1752600"/>
            <a:ext cx="4495800" cy="4495800"/>
          </a:xfrm>
          <a:prstGeom prst="rect">
            <a:avLst/>
          </a:prstGeom>
          <a:noFill/>
        </p:spPr>
      </p:pic>
      <p:sp>
        <p:nvSpPr>
          <p:cNvPr id="11278" name="Text Box 14"/>
          <p:cNvSpPr txBox="1">
            <a:spLocks noChangeArrowheads="1"/>
          </p:cNvSpPr>
          <p:nvPr/>
        </p:nvSpPr>
        <p:spPr bwMode="auto">
          <a:xfrm>
            <a:off x="2362200" y="152400"/>
            <a:ext cx="2743200" cy="457200"/>
          </a:xfrm>
          <a:prstGeom prst="rect">
            <a:avLst/>
          </a:prstGeom>
          <a:noFill/>
          <a:ln w="9525">
            <a:noFill/>
            <a:miter lim="800000"/>
            <a:headEnd/>
            <a:tailEnd/>
          </a:ln>
          <a:effectLst/>
        </p:spPr>
        <p:txBody>
          <a:bodyPr>
            <a:spAutoFit/>
          </a:bodyPr>
          <a:lstStyle/>
          <a:p>
            <a:pPr algn="ctr">
              <a:spcBef>
                <a:spcPct val="50000"/>
              </a:spcBef>
            </a:pPr>
            <a:r>
              <a:rPr lang="en-US" altLang="en-US" b="1" dirty="0" smtClean="0">
                <a:latin typeface="Arial" charset="0"/>
              </a:rPr>
              <a:t>Crops </a:t>
            </a:r>
            <a:r>
              <a:rPr lang="en-US" altLang="en-US" b="1" dirty="0">
                <a:latin typeface="Arial" charset="0"/>
              </a:rPr>
              <a:t>include:</a:t>
            </a:r>
          </a:p>
        </p:txBody>
      </p:sp>
      <p:sp>
        <p:nvSpPr>
          <p:cNvPr id="11279" name="Text Box 15"/>
          <p:cNvSpPr txBox="1">
            <a:spLocks noChangeArrowheads="1"/>
          </p:cNvSpPr>
          <p:nvPr/>
        </p:nvSpPr>
        <p:spPr bwMode="auto">
          <a:xfrm>
            <a:off x="304800" y="838200"/>
            <a:ext cx="762000" cy="336550"/>
          </a:xfrm>
          <a:prstGeom prst="rect">
            <a:avLst/>
          </a:prstGeom>
          <a:noFill/>
          <a:ln w="9525">
            <a:noFill/>
            <a:miter lim="800000"/>
            <a:headEnd/>
            <a:tailEnd/>
          </a:ln>
          <a:effectLst/>
        </p:spPr>
        <p:txBody>
          <a:bodyPr>
            <a:spAutoFit/>
          </a:bodyPr>
          <a:lstStyle/>
          <a:p>
            <a:pPr>
              <a:spcBef>
                <a:spcPct val="50000"/>
              </a:spcBef>
            </a:pPr>
            <a:r>
              <a:rPr lang="en-US" altLang="en-US" sz="1600" dirty="0">
                <a:latin typeface="Arial" charset="0"/>
              </a:rPr>
              <a:t>Alfalfa</a:t>
            </a:r>
            <a:endParaRPr lang="en-US" altLang="en-US" dirty="0"/>
          </a:p>
        </p:txBody>
      </p:sp>
      <p:sp>
        <p:nvSpPr>
          <p:cNvPr id="11280" name="Text Box 16"/>
          <p:cNvSpPr txBox="1">
            <a:spLocks noChangeArrowheads="1"/>
          </p:cNvSpPr>
          <p:nvPr/>
        </p:nvSpPr>
        <p:spPr bwMode="auto">
          <a:xfrm>
            <a:off x="1600200" y="838200"/>
            <a:ext cx="1066800" cy="336550"/>
          </a:xfrm>
          <a:prstGeom prst="rect">
            <a:avLst/>
          </a:prstGeom>
          <a:noFill/>
          <a:ln w="9525">
            <a:noFill/>
            <a:miter lim="800000"/>
            <a:headEnd/>
            <a:tailEnd/>
          </a:ln>
          <a:effectLst/>
        </p:spPr>
        <p:txBody>
          <a:bodyPr>
            <a:spAutoFit/>
          </a:bodyPr>
          <a:lstStyle/>
          <a:p>
            <a:pPr>
              <a:spcBef>
                <a:spcPct val="50000"/>
              </a:spcBef>
            </a:pPr>
            <a:r>
              <a:rPr lang="en-US" altLang="en-US" sz="1600" dirty="0">
                <a:latin typeface="Arial" charset="0"/>
              </a:rPr>
              <a:t>Safflower</a:t>
            </a:r>
            <a:endParaRPr lang="en-US" altLang="en-US" dirty="0"/>
          </a:p>
        </p:txBody>
      </p:sp>
      <p:sp>
        <p:nvSpPr>
          <p:cNvPr id="11281" name="Text Box 17"/>
          <p:cNvSpPr txBox="1">
            <a:spLocks noChangeArrowheads="1"/>
          </p:cNvSpPr>
          <p:nvPr/>
        </p:nvSpPr>
        <p:spPr bwMode="auto">
          <a:xfrm>
            <a:off x="3352800" y="838200"/>
            <a:ext cx="1447800" cy="336550"/>
          </a:xfrm>
          <a:prstGeom prst="rect">
            <a:avLst/>
          </a:prstGeom>
          <a:noFill/>
          <a:ln w="9525">
            <a:noFill/>
            <a:miter lim="800000"/>
            <a:headEnd/>
            <a:tailEnd/>
          </a:ln>
          <a:effectLst/>
        </p:spPr>
        <p:txBody>
          <a:bodyPr>
            <a:spAutoFit/>
          </a:bodyPr>
          <a:lstStyle/>
          <a:p>
            <a:pPr>
              <a:spcBef>
                <a:spcPct val="50000"/>
              </a:spcBef>
            </a:pPr>
            <a:r>
              <a:rPr lang="en-US" altLang="en-US" sz="1600" dirty="0">
                <a:latin typeface="Arial" charset="0"/>
              </a:rPr>
              <a:t>Clover</a:t>
            </a:r>
            <a:endParaRPr lang="en-US" altLang="en-US" dirty="0"/>
          </a:p>
        </p:txBody>
      </p:sp>
      <p:sp>
        <p:nvSpPr>
          <p:cNvPr id="11282" name="Text Box 18"/>
          <p:cNvSpPr txBox="1">
            <a:spLocks noChangeArrowheads="1"/>
          </p:cNvSpPr>
          <p:nvPr/>
        </p:nvSpPr>
        <p:spPr bwMode="auto">
          <a:xfrm>
            <a:off x="4724400" y="838200"/>
            <a:ext cx="1447800" cy="336550"/>
          </a:xfrm>
          <a:prstGeom prst="rect">
            <a:avLst/>
          </a:prstGeom>
          <a:noFill/>
          <a:ln w="9525">
            <a:noFill/>
            <a:miter lim="800000"/>
            <a:headEnd/>
            <a:tailEnd/>
          </a:ln>
          <a:effectLst/>
        </p:spPr>
        <p:txBody>
          <a:bodyPr>
            <a:spAutoFit/>
          </a:bodyPr>
          <a:lstStyle/>
          <a:p>
            <a:pPr>
              <a:spcBef>
                <a:spcPct val="50000"/>
              </a:spcBef>
            </a:pPr>
            <a:r>
              <a:rPr lang="en-US" altLang="en-US" sz="1600" dirty="0">
                <a:latin typeface="Arial" charset="0"/>
              </a:rPr>
              <a:t>Sudangrass</a:t>
            </a:r>
            <a:endParaRPr lang="en-US" altLang="en-US" dirty="0"/>
          </a:p>
        </p:txBody>
      </p:sp>
      <p:sp>
        <p:nvSpPr>
          <p:cNvPr id="11284" name="Text Box 20"/>
          <p:cNvSpPr txBox="1">
            <a:spLocks noChangeArrowheads="1"/>
          </p:cNvSpPr>
          <p:nvPr/>
        </p:nvSpPr>
        <p:spPr bwMode="auto">
          <a:xfrm>
            <a:off x="6248400" y="838200"/>
            <a:ext cx="1143000" cy="336550"/>
          </a:xfrm>
          <a:prstGeom prst="rect">
            <a:avLst/>
          </a:prstGeom>
          <a:noFill/>
          <a:ln w="9525">
            <a:noFill/>
            <a:miter lim="800000"/>
            <a:headEnd/>
            <a:tailEnd/>
          </a:ln>
          <a:effectLst/>
        </p:spPr>
        <p:txBody>
          <a:bodyPr>
            <a:spAutoFit/>
          </a:bodyPr>
          <a:lstStyle/>
          <a:p>
            <a:pPr>
              <a:spcBef>
                <a:spcPct val="50000"/>
              </a:spcBef>
            </a:pPr>
            <a:r>
              <a:rPr lang="en-US" altLang="en-US" sz="1600" dirty="0">
                <a:latin typeface="Arial" charset="0"/>
              </a:rPr>
              <a:t>Dichondra</a:t>
            </a:r>
            <a:endParaRPr lang="en-US" altLang="en-US" dirty="0"/>
          </a:p>
        </p:txBody>
      </p:sp>
      <p:pic>
        <p:nvPicPr>
          <p:cNvPr id="11286" name="Picture 22"/>
          <p:cNvPicPr>
            <a:picLocks noChangeAspect="1" noChangeArrowheads="1"/>
          </p:cNvPicPr>
          <p:nvPr/>
        </p:nvPicPr>
        <p:blipFill>
          <a:blip r:embed="rId4" cstate="print"/>
          <a:srcRect/>
          <a:stretch>
            <a:fillRect/>
          </a:stretch>
        </p:blipFill>
        <p:spPr bwMode="auto">
          <a:xfrm>
            <a:off x="2286000" y="1752600"/>
            <a:ext cx="1524000" cy="1524000"/>
          </a:xfrm>
          <a:prstGeom prst="rect">
            <a:avLst/>
          </a:prstGeom>
          <a:noFill/>
        </p:spPr>
      </p:pic>
      <p:pic>
        <p:nvPicPr>
          <p:cNvPr id="11287" name="Picture 23"/>
          <p:cNvPicPr>
            <a:picLocks noChangeAspect="1" noChangeArrowheads="1"/>
          </p:cNvPicPr>
          <p:nvPr/>
        </p:nvPicPr>
        <p:blipFill>
          <a:blip r:embed="rId5" cstate="print"/>
          <a:srcRect/>
          <a:stretch>
            <a:fillRect/>
          </a:stretch>
        </p:blipFill>
        <p:spPr bwMode="auto">
          <a:xfrm>
            <a:off x="5257800" y="1752600"/>
            <a:ext cx="1524000" cy="1524000"/>
          </a:xfrm>
          <a:prstGeom prst="rect">
            <a:avLst/>
          </a:prstGeom>
          <a:noFill/>
        </p:spPr>
      </p:pic>
      <p:pic>
        <p:nvPicPr>
          <p:cNvPr id="11288" name="Picture 24"/>
          <p:cNvPicPr>
            <a:picLocks noChangeAspect="1" noChangeArrowheads="1"/>
          </p:cNvPicPr>
          <p:nvPr/>
        </p:nvPicPr>
        <p:blipFill>
          <a:blip r:embed="rId6" cstate="print"/>
          <a:srcRect/>
          <a:stretch>
            <a:fillRect/>
          </a:stretch>
        </p:blipFill>
        <p:spPr bwMode="auto">
          <a:xfrm>
            <a:off x="3810000" y="3276600"/>
            <a:ext cx="1447800" cy="1447800"/>
          </a:xfrm>
          <a:prstGeom prst="rect">
            <a:avLst/>
          </a:prstGeom>
          <a:noFill/>
        </p:spPr>
      </p:pic>
      <p:pic>
        <p:nvPicPr>
          <p:cNvPr id="11289" name="Picture 25"/>
          <p:cNvPicPr>
            <a:picLocks noChangeAspect="1" noChangeArrowheads="1"/>
          </p:cNvPicPr>
          <p:nvPr/>
        </p:nvPicPr>
        <p:blipFill>
          <a:blip r:embed="rId7" cstate="print"/>
          <a:srcRect/>
          <a:stretch>
            <a:fillRect/>
          </a:stretch>
        </p:blipFill>
        <p:spPr bwMode="auto">
          <a:xfrm>
            <a:off x="2286000" y="4724400"/>
            <a:ext cx="1524000" cy="1524000"/>
          </a:xfrm>
          <a:prstGeom prst="rect">
            <a:avLst/>
          </a:prstGeom>
          <a:noFill/>
        </p:spPr>
      </p:pic>
      <p:pic>
        <p:nvPicPr>
          <p:cNvPr id="11290" name="Picture 26"/>
          <p:cNvPicPr>
            <a:picLocks noChangeAspect="1" noChangeArrowheads="1"/>
          </p:cNvPicPr>
          <p:nvPr/>
        </p:nvPicPr>
        <p:blipFill>
          <a:blip r:embed="rId8" cstate="print"/>
          <a:srcRect/>
          <a:stretch>
            <a:fillRect/>
          </a:stretch>
        </p:blipFill>
        <p:spPr bwMode="auto">
          <a:xfrm>
            <a:off x="5257800" y="4724400"/>
            <a:ext cx="1524000" cy="1524000"/>
          </a:xfrm>
          <a:prstGeom prst="rect">
            <a:avLst/>
          </a:prstGeom>
          <a:noFill/>
        </p:spPr>
      </p:pic>
      <p:sp>
        <p:nvSpPr>
          <p:cNvPr id="11277" name="Text Box 13"/>
          <p:cNvSpPr txBox="1">
            <a:spLocks noChangeArrowheads="1"/>
          </p:cNvSpPr>
          <p:nvPr/>
        </p:nvSpPr>
        <p:spPr bwMode="auto">
          <a:xfrm>
            <a:off x="4114800" y="4419600"/>
            <a:ext cx="1524000" cy="336550"/>
          </a:xfrm>
          <a:prstGeom prst="rect">
            <a:avLst/>
          </a:prstGeom>
          <a:noFill/>
          <a:ln w="9525">
            <a:noFill/>
            <a:miter lim="800000"/>
            <a:headEnd/>
            <a:tailEnd/>
          </a:ln>
          <a:effectLst/>
        </p:spPr>
        <p:txBody>
          <a:bodyPr>
            <a:spAutoFit/>
          </a:bodyPr>
          <a:lstStyle/>
          <a:p>
            <a:pPr>
              <a:spcBef>
                <a:spcPct val="50000"/>
              </a:spcBef>
            </a:pPr>
            <a:r>
              <a:rPr lang="en-US" altLang="en-US" sz="1600" b="1" dirty="0">
                <a:solidFill>
                  <a:schemeClr val="bg1"/>
                </a:solidFill>
                <a:latin typeface="Arial" charset="0"/>
              </a:rPr>
              <a:t>Clover</a:t>
            </a:r>
            <a:endParaRPr lang="en-US" altLang="en-US" dirty="0"/>
          </a:p>
        </p:txBody>
      </p:sp>
      <p:sp>
        <p:nvSpPr>
          <p:cNvPr id="11272" name="Text Box 8"/>
          <p:cNvSpPr txBox="1">
            <a:spLocks noChangeArrowheads="1"/>
          </p:cNvSpPr>
          <p:nvPr/>
        </p:nvSpPr>
        <p:spPr bwMode="auto">
          <a:xfrm>
            <a:off x="2667000" y="2940050"/>
            <a:ext cx="838200" cy="336550"/>
          </a:xfrm>
          <a:prstGeom prst="rect">
            <a:avLst/>
          </a:prstGeom>
          <a:noFill/>
          <a:ln w="9525">
            <a:noFill/>
            <a:miter lim="800000"/>
            <a:headEnd/>
            <a:tailEnd/>
          </a:ln>
          <a:effectLst/>
        </p:spPr>
        <p:txBody>
          <a:bodyPr>
            <a:spAutoFit/>
          </a:bodyPr>
          <a:lstStyle/>
          <a:p>
            <a:pPr>
              <a:spcBef>
                <a:spcPct val="50000"/>
              </a:spcBef>
            </a:pPr>
            <a:r>
              <a:rPr lang="en-US" altLang="en-US" sz="1600" b="1" dirty="0">
                <a:solidFill>
                  <a:schemeClr val="bg1"/>
                </a:solidFill>
                <a:latin typeface="Arial" charset="0"/>
              </a:rPr>
              <a:t>Alfalfa</a:t>
            </a:r>
            <a:endParaRPr lang="en-US" altLang="en-US" dirty="0"/>
          </a:p>
        </p:txBody>
      </p:sp>
      <p:sp>
        <p:nvSpPr>
          <p:cNvPr id="11275" name="Text Box 11"/>
          <p:cNvSpPr txBox="1">
            <a:spLocks noChangeArrowheads="1"/>
          </p:cNvSpPr>
          <p:nvPr/>
        </p:nvSpPr>
        <p:spPr bwMode="auto">
          <a:xfrm>
            <a:off x="5486400" y="2971800"/>
            <a:ext cx="1143000" cy="336550"/>
          </a:xfrm>
          <a:prstGeom prst="rect">
            <a:avLst/>
          </a:prstGeom>
          <a:noFill/>
          <a:ln w="9525">
            <a:noFill/>
            <a:miter lim="800000"/>
            <a:headEnd/>
            <a:tailEnd/>
          </a:ln>
          <a:effectLst/>
        </p:spPr>
        <p:txBody>
          <a:bodyPr>
            <a:spAutoFit/>
          </a:bodyPr>
          <a:lstStyle/>
          <a:p>
            <a:pPr>
              <a:spcBef>
                <a:spcPct val="50000"/>
              </a:spcBef>
            </a:pPr>
            <a:r>
              <a:rPr lang="en-US" altLang="en-US" sz="1600" b="1" dirty="0">
                <a:solidFill>
                  <a:schemeClr val="bg1"/>
                </a:solidFill>
                <a:latin typeface="Arial" charset="0"/>
              </a:rPr>
              <a:t>Safflower</a:t>
            </a:r>
            <a:endParaRPr lang="en-US" altLang="en-US" dirty="0"/>
          </a:p>
        </p:txBody>
      </p:sp>
      <p:sp>
        <p:nvSpPr>
          <p:cNvPr id="11276" name="Text Box 12"/>
          <p:cNvSpPr txBox="1">
            <a:spLocks noChangeArrowheads="1"/>
          </p:cNvSpPr>
          <p:nvPr/>
        </p:nvSpPr>
        <p:spPr bwMode="auto">
          <a:xfrm>
            <a:off x="5410200" y="5895975"/>
            <a:ext cx="1295400" cy="336550"/>
          </a:xfrm>
          <a:prstGeom prst="rect">
            <a:avLst/>
          </a:prstGeom>
          <a:noFill/>
          <a:ln w="9525">
            <a:noFill/>
            <a:miter lim="800000"/>
            <a:headEnd/>
            <a:tailEnd/>
          </a:ln>
          <a:effectLst/>
        </p:spPr>
        <p:txBody>
          <a:bodyPr>
            <a:spAutoFit/>
          </a:bodyPr>
          <a:lstStyle/>
          <a:p>
            <a:pPr>
              <a:spcBef>
                <a:spcPct val="50000"/>
              </a:spcBef>
            </a:pPr>
            <a:r>
              <a:rPr lang="en-US" altLang="en-US" sz="1600" b="1" dirty="0">
                <a:solidFill>
                  <a:schemeClr val="bg1"/>
                </a:solidFill>
                <a:effectLst>
                  <a:outerShdw blurRad="38100" dist="38100" dir="2700000" algn="tl">
                    <a:srgbClr val="C0C0C0"/>
                  </a:outerShdw>
                </a:effectLst>
                <a:latin typeface="Arial" charset="0"/>
              </a:rPr>
              <a:t>Dichondra</a:t>
            </a:r>
            <a:endParaRPr lang="en-US" altLang="en-US" dirty="0"/>
          </a:p>
        </p:txBody>
      </p:sp>
      <p:sp>
        <p:nvSpPr>
          <p:cNvPr id="11274" name="Text Box 10"/>
          <p:cNvSpPr txBox="1">
            <a:spLocks noChangeArrowheads="1"/>
          </p:cNvSpPr>
          <p:nvPr/>
        </p:nvSpPr>
        <p:spPr bwMode="auto">
          <a:xfrm>
            <a:off x="2362200" y="5911850"/>
            <a:ext cx="1524000" cy="336550"/>
          </a:xfrm>
          <a:prstGeom prst="rect">
            <a:avLst/>
          </a:prstGeom>
          <a:noFill/>
          <a:ln w="9525">
            <a:noFill/>
            <a:miter lim="800000"/>
            <a:headEnd/>
            <a:tailEnd/>
          </a:ln>
          <a:effectLst/>
        </p:spPr>
        <p:txBody>
          <a:bodyPr>
            <a:spAutoFit/>
          </a:bodyPr>
          <a:lstStyle/>
          <a:p>
            <a:pPr>
              <a:spcBef>
                <a:spcPct val="50000"/>
              </a:spcBef>
            </a:pPr>
            <a:r>
              <a:rPr lang="en-US" altLang="en-US" sz="1600" b="1" dirty="0">
                <a:solidFill>
                  <a:schemeClr val="bg1"/>
                </a:solidFill>
                <a:latin typeface="Arial" charset="0"/>
              </a:rPr>
              <a:t>Sudangrass</a:t>
            </a:r>
            <a:endParaRPr lang="en-US" altLang="en-US" sz="1600" dirty="0">
              <a:solidFill>
                <a:schemeClr val="bg1"/>
              </a:solidFill>
              <a:latin typeface="Arial" charset="0"/>
            </a:endParaRPr>
          </a:p>
        </p:txBody>
      </p:sp>
      <p:pic>
        <p:nvPicPr>
          <p:cNvPr id="11291" name="Picture 27" descr="standfast logo with text"/>
          <p:cNvPicPr>
            <a:picLocks noChangeAspect="1" noChangeArrowheads="1"/>
          </p:cNvPicPr>
          <p:nvPr/>
        </p:nvPicPr>
        <p:blipFill>
          <a:blip r:embed="rId9" cstate="print"/>
          <a:srcRect/>
          <a:stretch>
            <a:fillRect/>
          </a:stretch>
        </p:blipFill>
        <p:spPr bwMode="auto">
          <a:xfrm>
            <a:off x="609600" y="1981200"/>
            <a:ext cx="1068388" cy="1130300"/>
          </a:xfrm>
          <a:prstGeom prst="rect">
            <a:avLst/>
          </a:prstGeom>
          <a:noFill/>
        </p:spPr>
      </p:pic>
      <p:pic>
        <p:nvPicPr>
          <p:cNvPr id="11292" name="Picture 28" descr="Hi-Gest"/>
          <p:cNvPicPr>
            <a:picLocks noChangeAspect="1" noChangeArrowheads="1"/>
          </p:cNvPicPr>
          <p:nvPr/>
        </p:nvPicPr>
        <p:blipFill>
          <a:blip r:embed="rId10" cstate="print"/>
          <a:srcRect/>
          <a:stretch>
            <a:fillRect/>
          </a:stretch>
        </p:blipFill>
        <p:spPr bwMode="auto">
          <a:xfrm>
            <a:off x="457200" y="4953000"/>
            <a:ext cx="1447800" cy="984250"/>
          </a:xfrm>
          <a:prstGeom prst="rect">
            <a:avLst/>
          </a:prstGeom>
          <a:noFill/>
        </p:spPr>
      </p:pic>
      <p:pic>
        <p:nvPicPr>
          <p:cNvPr id="11293" name="Picture 29" descr="Regal"/>
          <p:cNvPicPr>
            <a:picLocks noChangeAspect="1" noChangeArrowheads="1"/>
          </p:cNvPicPr>
          <p:nvPr/>
        </p:nvPicPr>
        <p:blipFill>
          <a:blip r:embed="rId11" cstate="print"/>
          <a:srcRect/>
          <a:stretch>
            <a:fillRect/>
          </a:stretch>
        </p:blipFill>
        <p:spPr bwMode="auto">
          <a:xfrm>
            <a:off x="7162800" y="3429000"/>
            <a:ext cx="1219200" cy="1150938"/>
          </a:xfrm>
          <a:prstGeom prst="rect">
            <a:avLst/>
          </a:prstGeom>
          <a:noFill/>
        </p:spPr>
      </p:pic>
      <p:pic>
        <p:nvPicPr>
          <p:cNvPr id="11294" name="Picture 30" descr="Overgraze logo"/>
          <p:cNvPicPr>
            <a:picLocks noChangeAspect="1" noChangeArrowheads="1"/>
          </p:cNvPicPr>
          <p:nvPr/>
        </p:nvPicPr>
        <p:blipFill>
          <a:blip r:embed="rId12" cstate="print"/>
          <a:srcRect/>
          <a:stretch>
            <a:fillRect/>
          </a:stretch>
        </p:blipFill>
        <p:spPr bwMode="auto">
          <a:xfrm>
            <a:off x="8305800" y="4495800"/>
            <a:ext cx="558800" cy="446088"/>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09" name="Text Box 17"/>
          <p:cNvSpPr txBox="1">
            <a:spLocks noChangeArrowheads="1"/>
          </p:cNvSpPr>
          <p:nvPr/>
        </p:nvSpPr>
        <p:spPr bwMode="auto">
          <a:xfrm>
            <a:off x="1371600" y="4800600"/>
            <a:ext cx="2971800" cy="1155700"/>
          </a:xfrm>
          <a:prstGeom prst="rect">
            <a:avLst/>
          </a:prstGeom>
          <a:noFill/>
          <a:ln w="9525">
            <a:noFill/>
            <a:miter lim="800000"/>
            <a:headEnd/>
            <a:tailEnd/>
          </a:ln>
          <a:effectLst/>
        </p:spPr>
        <p:txBody>
          <a:bodyPr>
            <a:spAutoFit/>
          </a:bodyPr>
          <a:lstStyle/>
          <a:p>
            <a:pPr algn="ctr">
              <a:spcBef>
                <a:spcPct val="50000"/>
              </a:spcBef>
            </a:pPr>
            <a:r>
              <a:rPr lang="en-US" sz="1400" dirty="0"/>
              <a:t>Currently constructing combined corporate office and research facility on 70 acres between Woodland and Davis. Expected completion date is June 2007</a:t>
            </a:r>
          </a:p>
        </p:txBody>
      </p:sp>
      <p:pic>
        <p:nvPicPr>
          <p:cNvPr id="8208" name="Picture 16"/>
          <p:cNvPicPr>
            <a:picLocks noChangeAspect="1" noChangeArrowheads="1"/>
          </p:cNvPicPr>
          <p:nvPr/>
        </p:nvPicPr>
        <p:blipFill>
          <a:blip r:embed="rId3" cstate="print"/>
          <a:srcRect/>
          <a:stretch>
            <a:fillRect/>
          </a:stretch>
        </p:blipFill>
        <p:spPr bwMode="auto">
          <a:xfrm>
            <a:off x="5562600" y="2667000"/>
            <a:ext cx="1828800" cy="1828800"/>
          </a:xfrm>
          <a:prstGeom prst="rect">
            <a:avLst/>
          </a:prstGeom>
          <a:noFill/>
        </p:spPr>
      </p:pic>
      <p:sp>
        <p:nvSpPr>
          <p:cNvPr id="8204" name="Text Box 12"/>
          <p:cNvSpPr txBox="1">
            <a:spLocks noChangeArrowheads="1"/>
          </p:cNvSpPr>
          <p:nvPr/>
        </p:nvSpPr>
        <p:spPr bwMode="auto">
          <a:xfrm>
            <a:off x="5181600" y="2209800"/>
            <a:ext cx="2971800" cy="336550"/>
          </a:xfrm>
          <a:prstGeom prst="rect">
            <a:avLst/>
          </a:prstGeom>
          <a:noFill/>
          <a:ln w="9525">
            <a:noFill/>
            <a:miter lim="800000"/>
            <a:headEnd/>
            <a:tailEnd/>
          </a:ln>
          <a:effectLst/>
        </p:spPr>
        <p:txBody>
          <a:bodyPr>
            <a:spAutoFit/>
          </a:bodyPr>
          <a:lstStyle/>
          <a:p>
            <a:pPr>
              <a:spcBef>
                <a:spcPct val="50000"/>
              </a:spcBef>
            </a:pPr>
            <a:r>
              <a:rPr lang="en-US" altLang="en-US" sz="1600" dirty="0">
                <a:latin typeface="Arial" charset="0"/>
              </a:rPr>
              <a:t>Wisconsin research facility</a:t>
            </a:r>
            <a:endParaRPr lang="en-US" altLang="en-US" dirty="0"/>
          </a:p>
        </p:txBody>
      </p:sp>
      <p:sp>
        <p:nvSpPr>
          <p:cNvPr id="8203" name="Text Box 11"/>
          <p:cNvSpPr txBox="1">
            <a:spLocks noChangeArrowheads="1"/>
          </p:cNvSpPr>
          <p:nvPr/>
        </p:nvSpPr>
        <p:spPr bwMode="auto">
          <a:xfrm>
            <a:off x="1600200" y="2209800"/>
            <a:ext cx="2895600" cy="336550"/>
          </a:xfrm>
          <a:prstGeom prst="rect">
            <a:avLst/>
          </a:prstGeom>
          <a:noFill/>
          <a:ln w="9525">
            <a:noFill/>
            <a:miter lim="800000"/>
            <a:headEnd/>
            <a:tailEnd/>
          </a:ln>
          <a:effectLst/>
        </p:spPr>
        <p:txBody>
          <a:bodyPr>
            <a:spAutoFit/>
          </a:bodyPr>
          <a:lstStyle/>
          <a:p>
            <a:pPr>
              <a:spcBef>
                <a:spcPct val="50000"/>
              </a:spcBef>
            </a:pPr>
            <a:r>
              <a:rPr lang="en-US" altLang="en-US" sz="1600" dirty="0">
                <a:latin typeface="Arial" charset="0"/>
              </a:rPr>
              <a:t>Woodland research facility</a:t>
            </a:r>
            <a:endParaRPr lang="en-US" altLang="en-US" dirty="0"/>
          </a:p>
        </p:txBody>
      </p:sp>
      <p:sp>
        <p:nvSpPr>
          <p:cNvPr id="8198" name="Text Box 6"/>
          <p:cNvSpPr txBox="1">
            <a:spLocks noChangeArrowheads="1"/>
          </p:cNvSpPr>
          <p:nvPr/>
        </p:nvSpPr>
        <p:spPr bwMode="auto">
          <a:xfrm>
            <a:off x="0" y="228600"/>
            <a:ext cx="9144000" cy="707886"/>
          </a:xfrm>
          <a:prstGeom prst="rect">
            <a:avLst/>
          </a:prstGeom>
          <a:noFill/>
          <a:ln w="9525">
            <a:noFill/>
            <a:miter lim="800000"/>
            <a:headEnd/>
            <a:tailEnd/>
          </a:ln>
          <a:effectLst/>
        </p:spPr>
        <p:txBody>
          <a:bodyPr wrap="square">
            <a:spAutoFit/>
          </a:bodyPr>
          <a:lstStyle/>
          <a:p>
            <a:pPr algn="ctr">
              <a:spcBef>
                <a:spcPct val="50000"/>
              </a:spcBef>
            </a:pPr>
            <a:r>
              <a:rPr lang="en-US" altLang="en-US" sz="2000" b="1" dirty="0">
                <a:latin typeface="Arial" charset="0"/>
              </a:rPr>
              <a:t>Cal/West operates US research facilities in California and Wisconsin, augmented by satellite testing and selection sites around the globe.</a:t>
            </a:r>
            <a:r>
              <a:rPr lang="en-US" altLang="en-US" sz="2000" b="1" dirty="0"/>
              <a:t> </a:t>
            </a:r>
          </a:p>
        </p:txBody>
      </p:sp>
      <p:sp>
        <p:nvSpPr>
          <p:cNvPr id="8210" name="Text Box 18"/>
          <p:cNvSpPr txBox="1">
            <a:spLocks noChangeArrowheads="1"/>
          </p:cNvSpPr>
          <p:nvPr/>
        </p:nvSpPr>
        <p:spPr bwMode="auto">
          <a:xfrm>
            <a:off x="4953000" y="4876800"/>
            <a:ext cx="2971800" cy="942975"/>
          </a:xfrm>
          <a:prstGeom prst="rect">
            <a:avLst/>
          </a:prstGeom>
          <a:noFill/>
          <a:ln w="9525">
            <a:noFill/>
            <a:miter lim="800000"/>
            <a:headEnd/>
            <a:tailEnd/>
          </a:ln>
          <a:effectLst/>
        </p:spPr>
        <p:txBody>
          <a:bodyPr>
            <a:spAutoFit/>
          </a:bodyPr>
          <a:lstStyle/>
          <a:p>
            <a:pPr algn="ctr">
              <a:spcBef>
                <a:spcPct val="50000"/>
              </a:spcBef>
            </a:pPr>
            <a:r>
              <a:rPr lang="en-US" sz="1400" dirty="0"/>
              <a:t>Center for Bio-tech activities and breeding for winter hardy alfalfas.  Also serves as office for US and Canadian licensing activities</a:t>
            </a:r>
          </a:p>
        </p:txBody>
      </p:sp>
      <p:pic>
        <p:nvPicPr>
          <p:cNvPr id="8211" name="Picture 19" descr="MVC-088X"/>
          <p:cNvPicPr>
            <a:picLocks noChangeAspect="1" noChangeArrowheads="1"/>
          </p:cNvPicPr>
          <p:nvPr/>
        </p:nvPicPr>
        <p:blipFill>
          <a:blip r:embed="rId4" cstate="print"/>
          <a:srcRect/>
          <a:stretch>
            <a:fillRect/>
          </a:stretch>
        </p:blipFill>
        <p:spPr bwMode="auto">
          <a:xfrm>
            <a:off x="1752600" y="2667000"/>
            <a:ext cx="2133600" cy="1828800"/>
          </a:xfrm>
          <a:prstGeom prst="rect">
            <a:avLst/>
          </a:prstGeom>
          <a:noFill/>
          <a:ln w="9525">
            <a:solidFill>
              <a:schemeClr val="tx1"/>
            </a:solidFill>
            <a:miter lim="800000"/>
            <a:headEnd/>
            <a:tailEnd/>
          </a:ln>
        </p:spPr>
      </p:pic>
      <p:pic>
        <p:nvPicPr>
          <p:cNvPr id="8206" name="Picture 14"/>
          <p:cNvPicPr>
            <a:picLocks noChangeAspect="1" noChangeArrowheads="1"/>
          </p:cNvPicPr>
          <p:nvPr/>
        </p:nvPicPr>
        <p:blipFill>
          <a:blip r:embed="rId5" cstate="print"/>
          <a:srcRect/>
          <a:stretch>
            <a:fillRect/>
          </a:stretch>
        </p:blipFill>
        <p:spPr bwMode="auto">
          <a:xfrm>
            <a:off x="685800" y="1752600"/>
            <a:ext cx="7924800" cy="417830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66800" y="685800"/>
            <a:ext cx="1905000" cy="1066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Syn.1, Syn.2, Syn.3</a:t>
            </a:r>
            <a:endParaRPr lang="en-US" dirty="0"/>
          </a:p>
        </p:txBody>
      </p:sp>
      <p:sp>
        <p:nvSpPr>
          <p:cNvPr id="6" name="Rectangle 5"/>
          <p:cNvSpPr/>
          <p:nvPr/>
        </p:nvSpPr>
        <p:spPr>
          <a:xfrm>
            <a:off x="1066800" y="2133600"/>
            <a:ext cx="1905000" cy="1066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Syn.2, Syn.3, Syn.4</a:t>
            </a:r>
          </a:p>
        </p:txBody>
      </p:sp>
      <p:sp>
        <p:nvSpPr>
          <p:cNvPr id="7" name="Rectangle 6"/>
          <p:cNvSpPr/>
          <p:nvPr/>
        </p:nvSpPr>
        <p:spPr>
          <a:xfrm>
            <a:off x="1066800" y="3581400"/>
            <a:ext cx="1905000" cy="1066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Syn.3, Syn.4, Syn.5</a:t>
            </a:r>
          </a:p>
        </p:txBody>
      </p:sp>
      <p:sp>
        <p:nvSpPr>
          <p:cNvPr id="8" name="Rectangle 7"/>
          <p:cNvSpPr/>
          <p:nvPr/>
        </p:nvSpPr>
        <p:spPr>
          <a:xfrm>
            <a:off x="1066800" y="5029200"/>
            <a:ext cx="1905000" cy="1066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Syn.4, Syn.5, Syn.6</a:t>
            </a:r>
            <a:endParaRPr lang="en-US" dirty="0"/>
          </a:p>
        </p:txBody>
      </p:sp>
      <p:sp>
        <p:nvSpPr>
          <p:cNvPr id="10" name="TextBox 9"/>
          <p:cNvSpPr txBox="1"/>
          <p:nvPr/>
        </p:nvSpPr>
        <p:spPr>
          <a:xfrm>
            <a:off x="3429000" y="609600"/>
            <a:ext cx="5029200" cy="1169551"/>
          </a:xfrm>
          <a:prstGeom prst="rect">
            <a:avLst/>
          </a:prstGeom>
          <a:noFill/>
        </p:spPr>
        <p:txBody>
          <a:bodyPr wrap="square" rtlCol="0">
            <a:spAutoFit/>
          </a:bodyPr>
          <a:lstStyle/>
          <a:p>
            <a:r>
              <a:rPr lang="en-US" sz="1400" u="sng" dirty="0">
                <a:latin typeface="Times New Roman" pitchFamily="18" charset="0"/>
                <a:cs typeface="Times New Roman" pitchFamily="18" charset="0"/>
              </a:rPr>
              <a:t>Breeder Seed</a:t>
            </a:r>
            <a:r>
              <a:rPr lang="en-US" sz="1400" dirty="0">
                <a:latin typeface="Times New Roman" pitchFamily="18" charset="0"/>
                <a:cs typeface="Times New Roman" pitchFamily="18" charset="0"/>
              </a:rPr>
              <a:t>:  seed (or vegetative propagating material) increased by the originating or sponsoring, plant breeder or institution, used as the source for the increase </a:t>
            </a:r>
            <a:r>
              <a:rPr lang="en-US" sz="1400" dirty="0" smtClean="0">
                <a:latin typeface="Times New Roman" pitchFamily="18" charset="0"/>
                <a:cs typeface="Times New Roman" pitchFamily="18" charset="0"/>
              </a:rPr>
              <a:t>of </a:t>
            </a:r>
            <a:r>
              <a:rPr lang="en-US" sz="1400" dirty="0">
                <a:latin typeface="Times New Roman" pitchFamily="18" charset="0"/>
                <a:cs typeface="Times New Roman" pitchFamily="18" charset="0"/>
              </a:rPr>
              <a:t>Foundation </a:t>
            </a:r>
            <a:r>
              <a:rPr lang="en-US" sz="1400" dirty="0" smtClean="0">
                <a:latin typeface="Times New Roman" pitchFamily="18" charset="0"/>
                <a:cs typeface="Times New Roman" pitchFamily="18" charset="0"/>
              </a:rPr>
              <a:t>Seed </a:t>
            </a:r>
            <a:r>
              <a:rPr lang="en-US" sz="1400" dirty="0" smtClean="0">
                <a:solidFill>
                  <a:schemeClr val="tx2">
                    <a:lumMod val="60000"/>
                    <a:lumOff val="40000"/>
                  </a:schemeClr>
                </a:solidFill>
                <a:latin typeface="Times New Roman" pitchFamily="18" charset="0"/>
                <a:cs typeface="Times New Roman" pitchFamily="18" charset="0"/>
              </a:rPr>
              <a:t>and is the source of Certified seed, either directly or through Foundation and/or Registered seed.</a:t>
            </a:r>
            <a:endParaRPr lang="en-US" sz="1400" dirty="0">
              <a:solidFill>
                <a:schemeClr val="tx2">
                  <a:lumMod val="60000"/>
                  <a:lumOff val="40000"/>
                </a:schemeClr>
              </a:solidFill>
              <a:latin typeface="Times New Roman" pitchFamily="18" charset="0"/>
              <a:cs typeface="Times New Roman" pitchFamily="18" charset="0"/>
            </a:endParaRPr>
          </a:p>
        </p:txBody>
      </p:sp>
      <p:sp>
        <p:nvSpPr>
          <p:cNvPr id="12" name="Rectangle 11"/>
          <p:cNvSpPr/>
          <p:nvPr/>
        </p:nvSpPr>
        <p:spPr>
          <a:xfrm>
            <a:off x="3429000" y="2057400"/>
            <a:ext cx="4953000" cy="954107"/>
          </a:xfrm>
          <a:prstGeom prst="rect">
            <a:avLst/>
          </a:prstGeom>
        </p:spPr>
        <p:txBody>
          <a:bodyPr wrap="square">
            <a:spAutoFit/>
          </a:bodyPr>
          <a:lstStyle/>
          <a:p>
            <a:r>
              <a:rPr lang="en-US" sz="1400" u="sng" dirty="0">
                <a:latin typeface="Times New Roman" pitchFamily="18" charset="0"/>
                <a:cs typeface="Times New Roman" pitchFamily="18" charset="0"/>
              </a:rPr>
              <a:t>Foundation Seed</a:t>
            </a:r>
            <a:r>
              <a:rPr lang="en-US" sz="1400" dirty="0">
                <a:latin typeface="Times New Roman" pitchFamily="18" charset="0"/>
                <a:cs typeface="Times New Roman" pitchFamily="18" charset="0"/>
              </a:rPr>
              <a:t>:  </a:t>
            </a:r>
            <a:r>
              <a:rPr lang="en-US" sz="1400" dirty="0">
                <a:solidFill>
                  <a:srgbClr val="FF0000"/>
                </a:solidFill>
                <a:latin typeface="Times New Roman" pitchFamily="18" charset="0"/>
                <a:cs typeface="Times New Roman" pitchFamily="18" charset="0"/>
              </a:rPr>
              <a:t>seed stocks increased from Breeder seed</a:t>
            </a:r>
            <a:r>
              <a:rPr lang="en-US" sz="1400" dirty="0">
                <a:latin typeface="Times New Roman" pitchFamily="18" charset="0"/>
                <a:cs typeface="Times New Roman" pitchFamily="18" charset="0"/>
              </a:rPr>
              <a:t>, and so handled as to closely maintain the genetic identity and purity of a variety.  Foundation seed is the source of Certified seed, either directly or through Registered seed.</a:t>
            </a:r>
          </a:p>
        </p:txBody>
      </p:sp>
      <p:sp>
        <p:nvSpPr>
          <p:cNvPr id="13" name="Rectangle 12"/>
          <p:cNvSpPr/>
          <p:nvPr/>
        </p:nvSpPr>
        <p:spPr>
          <a:xfrm>
            <a:off x="3429000" y="3505200"/>
            <a:ext cx="4876800" cy="1169551"/>
          </a:xfrm>
          <a:prstGeom prst="rect">
            <a:avLst/>
          </a:prstGeom>
        </p:spPr>
        <p:txBody>
          <a:bodyPr wrap="square">
            <a:spAutoFit/>
          </a:bodyPr>
          <a:lstStyle/>
          <a:p>
            <a:r>
              <a:rPr lang="en-US" sz="1400" u="sng" dirty="0">
                <a:latin typeface="Times New Roman" pitchFamily="18" charset="0"/>
                <a:cs typeface="Times New Roman" pitchFamily="18" charset="0"/>
              </a:rPr>
              <a:t>Registered Seed</a:t>
            </a:r>
            <a:r>
              <a:rPr lang="en-US" sz="1400" dirty="0">
                <a:latin typeface="Times New Roman" pitchFamily="18" charset="0"/>
                <a:cs typeface="Times New Roman" pitchFamily="18" charset="0"/>
              </a:rPr>
              <a:t>:  </a:t>
            </a:r>
            <a:r>
              <a:rPr lang="en-US" sz="1400" dirty="0" smtClean="0">
                <a:solidFill>
                  <a:srgbClr val="FF0000"/>
                </a:solidFill>
                <a:latin typeface="Times New Roman" pitchFamily="18" charset="0"/>
                <a:cs typeface="Times New Roman" pitchFamily="18" charset="0"/>
              </a:rPr>
              <a:t>the </a:t>
            </a:r>
            <a:r>
              <a:rPr lang="en-US" sz="1400" dirty="0">
                <a:solidFill>
                  <a:srgbClr val="FF0000"/>
                </a:solidFill>
                <a:latin typeface="Times New Roman" pitchFamily="18" charset="0"/>
                <a:cs typeface="Times New Roman" pitchFamily="18" charset="0"/>
              </a:rPr>
              <a:t>progeny of Breeder or Foundation Seed </a:t>
            </a:r>
            <a:r>
              <a:rPr lang="en-US" sz="1400" dirty="0">
                <a:latin typeface="Times New Roman" pitchFamily="18" charset="0"/>
                <a:cs typeface="Times New Roman" pitchFamily="18" charset="0"/>
              </a:rPr>
              <a:t>and so handled as to closely maintain the genetic identity and purity of the variety.  Registered seed is the source of Certified seed.  </a:t>
            </a:r>
            <a:r>
              <a:rPr lang="en-US" sz="1400" dirty="0">
                <a:solidFill>
                  <a:srgbClr val="FF0000"/>
                </a:solidFill>
                <a:latin typeface="Times New Roman" pitchFamily="18" charset="0"/>
                <a:cs typeface="Times New Roman" pitchFamily="18" charset="0"/>
              </a:rPr>
              <a:t>Registered seed must be approved and certified by an official seed certification agency.</a:t>
            </a:r>
          </a:p>
        </p:txBody>
      </p:sp>
      <p:sp>
        <p:nvSpPr>
          <p:cNvPr id="14" name="Rectangle 13"/>
          <p:cNvSpPr/>
          <p:nvPr/>
        </p:nvSpPr>
        <p:spPr>
          <a:xfrm>
            <a:off x="3429000" y="4953000"/>
            <a:ext cx="5181600" cy="954107"/>
          </a:xfrm>
          <a:prstGeom prst="rect">
            <a:avLst/>
          </a:prstGeom>
        </p:spPr>
        <p:txBody>
          <a:bodyPr wrap="square">
            <a:spAutoFit/>
          </a:bodyPr>
          <a:lstStyle/>
          <a:p>
            <a:r>
              <a:rPr lang="en-US" sz="1400" u="sng" dirty="0">
                <a:latin typeface="Times New Roman" pitchFamily="18" charset="0"/>
                <a:cs typeface="Times New Roman" pitchFamily="18" charset="0"/>
              </a:rPr>
              <a:t>Certified Seed</a:t>
            </a:r>
            <a:r>
              <a:rPr lang="en-US" sz="1400" dirty="0">
                <a:latin typeface="Times New Roman" pitchFamily="18" charset="0"/>
                <a:cs typeface="Times New Roman" pitchFamily="18" charset="0"/>
              </a:rPr>
              <a:t>:  </a:t>
            </a:r>
            <a:r>
              <a:rPr lang="en-US" sz="1400" dirty="0">
                <a:solidFill>
                  <a:srgbClr val="FF0000"/>
                </a:solidFill>
                <a:latin typeface="Times New Roman" pitchFamily="18" charset="0"/>
                <a:cs typeface="Times New Roman" pitchFamily="18" charset="0"/>
              </a:rPr>
              <a:t>the progeny of Breeder, Foundation, or Registered Seed</a:t>
            </a:r>
            <a:r>
              <a:rPr lang="en-US" sz="1400" dirty="0">
                <a:latin typeface="Times New Roman" pitchFamily="18" charset="0"/>
                <a:cs typeface="Times New Roman" pitchFamily="18" charset="0"/>
              </a:rPr>
              <a:t>, produced and so handled as to closely maintain genetic purity or identity of a variety.  </a:t>
            </a:r>
            <a:r>
              <a:rPr lang="en-US" sz="1400" dirty="0">
                <a:solidFill>
                  <a:srgbClr val="FF0000"/>
                </a:solidFill>
                <a:latin typeface="Times New Roman" pitchFamily="18" charset="0"/>
                <a:cs typeface="Times New Roman" pitchFamily="18" charset="0"/>
              </a:rPr>
              <a:t>Certified seed is approved and certified by an official seed certification agency.</a:t>
            </a:r>
          </a:p>
        </p:txBody>
      </p:sp>
      <p:sp>
        <p:nvSpPr>
          <p:cNvPr id="15" name="Down Arrow 14"/>
          <p:cNvSpPr/>
          <p:nvPr/>
        </p:nvSpPr>
        <p:spPr>
          <a:xfrm>
            <a:off x="2057400" y="1752600"/>
            <a:ext cx="45719" cy="304800"/>
          </a:xfrm>
          <a:prstGeom prst="downArrow">
            <a:avLst/>
          </a:prstGeom>
          <a:ln w="508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Down Arrow 15"/>
          <p:cNvSpPr/>
          <p:nvPr/>
        </p:nvSpPr>
        <p:spPr>
          <a:xfrm>
            <a:off x="2057400" y="3200400"/>
            <a:ext cx="45719" cy="304800"/>
          </a:xfrm>
          <a:prstGeom prst="downArrow">
            <a:avLst/>
          </a:prstGeom>
          <a:ln w="508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Down Arrow 16"/>
          <p:cNvSpPr/>
          <p:nvPr/>
        </p:nvSpPr>
        <p:spPr>
          <a:xfrm>
            <a:off x="2057400" y="4648200"/>
            <a:ext cx="45719" cy="304800"/>
          </a:xfrm>
          <a:prstGeom prst="downArrow">
            <a:avLst/>
          </a:prstGeom>
          <a:ln w="508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p:cNvSpPr txBox="1"/>
          <p:nvPr/>
        </p:nvSpPr>
        <p:spPr>
          <a:xfrm>
            <a:off x="304800" y="152400"/>
            <a:ext cx="8610600" cy="369332"/>
          </a:xfrm>
          <a:prstGeom prst="rect">
            <a:avLst/>
          </a:prstGeom>
          <a:noFill/>
        </p:spPr>
        <p:txBody>
          <a:bodyPr wrap="square" rtlCol="0">
            <a:spAutoFit/>
          </a:bodyPr>
          <a:lstStyle/>
          <a:p>
            <a:r>
              <a:rPr lang="en-US" dirty="0" smtClean="0"/>
              <a:t>Cal/West Seeds Seed Multiplication Standards (</a:t>
            </a:r>
            <a:r>
              <a:rPr lang="en-US" dirty="0"/>
              <a:t>Federal Seed Act Section </a:t>
            </a:r>
            <a:r>
              <a:rPr lang="en-US" dirty="0" smtClean="0"/>
              <a:t>201.76 / AOSCA) </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76200" y="228600"/>
            <a:ext cx="8915400" cy="1666875"/>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228600" y="1981200"/>
            <a:ext cx="5210175" cy="495300"/>
          </a:xfrm>
          <a:prstGeom prst="rect">
            <a:avLst/>
          </a:prstGeom>
          <a:noFill/>
          <a:ln w="9525">
            <a:noFill/>
            <a:miter lim="800000"/>
            <a:headEnd/>
            <a:tailEnd/>
          </a:ln>
        </p:spPr>
      </p:pic>
      <p:pic>
        <p:nvPicPr>
          <p:cNvPr id="1029" name="Picture 5"/>
          <p:cNvPicPr>
            <a:picLocks noChangeAspect="1" noChangeArrowheads="1"/>
          </p:cNvPicPr>
          <p:nvPr/>
        </p:nvPicPr>
        <p:blipFill>
          <a:blip r:embed="rId4" cstate="print"/>
          <a:srcRect/>
          <a:stretch>
            <a:fillRect/>
          </a:stretch>
        </p:blipFill>
        <p:spPr bwMode="auto">
          <a:xfrm>
            <a:off x="228600" y="2495550"/>
            <a:ext cx="5295900" cy="400050"/>
          </a:xfrm>
          <a:prstGeom prst="rect">
            <a:avLst/>
          </a:prstGeom>
          <a:noFill/>
          <a:ln w="9525">
            <a:noFill/>
            <a:miter lim="800000"/>
            <a:headEnd/>
            <a:tailEnd/>
          </a:ln>
        </p:spPr>
      </p:pic>
      <p:pic>
        <p:nvPicPr>
          <p:cNvPr id="1031" name="Picture 7"/>
          <p:cNvPicPr>
            <a:picLocks noChangeAspect="1" noChangeArrowheads="1"/>
          </p:cNvPicPr>
          <p:nvPr/>
        </p:nvPicPr>
        <p:blipFill>
          <a:blip r:embed="rId5" cstate="print"/>
          <a:srcRect/>
          <a:stretch>
            <a:fillRect/>
          </a:stretch>
        </p:blipFill>
        <p:spPr bwMode="auto">
          <a:xfrm>
            <a:off x="228600" y="4724400"/>
            <a:ext cx="5324475" cy="676275"/>
          </a:xfrm>
          <a:prstGeom prst="rect">
            <a:avLst/>
          </a:prstGeom>
          <a:noFill/>
          <a:ln w="9525">
            <a:noFill/>
            <a:miter lim="800000"/>
            <a:headEnd/>
            <a:tailEnd/>
          </a:ln>
        </p:spPr>
      </p:pic>
      <p:pic>
        <p:nvPicPr>
          <p:cNvPr id="1032" name="Picture 8"/>
          <p:cNvPicPr>
            <a:picLocks noChangeAspect="1" noChangeArrowheads="1"/>
          </p:cNvPicPr>
          <p:nvPr/>
        </p:nvPicPr>
        <p:blipFill>
          <a:blip r:embed="rId6" cstate="print"/>
          <a:srcRect/>
          <a:stretch>
            <a:fillRect/>
          </a:stretch>
        </p:blipFill>
        <p:spPr bwMode="auto">
          <a:xfrm>
            <a:off x="228600" y="6438900"/>
            <a:ext cx="2171700" cy="266700"/>
          </a:xfrm>
          <a:prstGeom prst="rect">
            <a:avLst/>
          </a:prstGeom>
          <a:noFill/>
          <a:ln w="9525">
            <a:noFill/>
            <a:miter lim="800000"/>
            <a:headEnd/>
            <a:tailEnd/>
          </a:ln>
        </p:spPr>
      </p:pic>
      <p:pic>
        <p:nvPicPr>
          <p:cNvPr id="2" name="Picture 2"/>
          <p:cNvPicPr>
            <a:picLocks noChangeAspect="1" noChangeArrowheads="1"/>
          </p:cNvPicPr>
          <p:nvPr/>
        </p:nvPicPr>
        <p:blipFill>
          <a:blip r:embed="rId7" cstate="print"/>
          <a:srcRect/>
          <a:stretch>
            <a:fillRect/>
          </a:stretch>
        </p:blipFill>
        <p:spPr bwMode="auto">
          <a:xfrm>
            <a:off x="228600" y="3352800"/>
            <a:ext cx="5324475" cy="1295400"/>
          </a:xfrm>
          <a:prstGeom prst="rect">
            <a:avLst/>
          </a:prstGeom>
          <a:noFill/>
          <a:ln w="9525">
            <a:noFill/>
            <a:miter lim="800000"/>
            <a:headEnd/>
            <a:tailEnd/>
          </a:ln>
        </p:spPr>
      </p:pic>
      <p:pic>
        <p:nvPicPr>
          <p:cNvPr id="3" name="Picture 2"/>
          <p:cNvPicPr>
            <a:picLocks noChangeAspect="1" noChangeArrowheads="1"/>
          </p:cNvPicPr>
          <p:nvPr/>
        </p:nvPicPr>
        <p:blipFill>
          <a:blip r:embed="rId8" cstate="print"/>
          <a:srcRect/>
          <a:stretch>
            <a:fillRect/>
          </a:stretch>
        </p:blipFill>
        <p:spPr bwMode="auto">
          <a:xfrm>
            <a:off x="228600" y="2895600"/>
            <a:ext cx="5286375" cy="352425"/>
          </a:xfrm>
          <a:prstGeom prst="rect">
            <a:avLst/>
          </a:prstGeom>
          <a:noFill/>
          <a:ln w="9525">
            <a:noFill/>
            <a:miter lim="800000"/>
            <a:headEnd/>
            <a:tailEnd/>
          </a:ln>
        </p:spPr>
      </p:pic>
      <p:pic>
        <p:nvPicPr>
          <p:cNvPr id="4" name="Picture 3"/>
          <p:cNvPicPr>
            <a:picLocks noChangeAspect="1" noChangeArrowheads="1"/>
          </p:cNvPicPr>
          <p:nvPr/>
        </p:nvPicPr>
        <p:blipFill>
          <a:blip r:embed="rId9" cstate="print"/>
          <a:srcRect/>
          <a:stretch>
            <a:fillRect/>
          </a:stretch>
        </p:blipFill>
        <p:spPr bwMode="auto">
          <a:xfrm>
            <a:off x="228600" y="5410200"/>
            <a:ext cx="5562600" cy="1000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522</TotalTime>
  <Words>1027</Words>
  <Application>Microsoft Office PowerPoint</Application>
  <PresentationFormat>On-screen Show (4:3)</PresentationFormat>
  <Paragraphs>84</Paragraphs>
  <Slides>27</Slides>
  <Notes>2</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Question’s posed to panel</vt:lpstr>
      <vt:lpstr>What I will cover in 10-15 minutes</vt:lpstr>
      <vt:lpstr>Who is Cal/West Seeds?</vt:lpstr>
      <vt:lpstr>Who is Cal/West Seeds?</vt:lpstr>
      <vt:lpstr>Who is Cal/West Seeds?</vt:lpstr>
      <vt:lpstr>Slide 6</vt:lpstr>
      <vt:lpstr>Slide 7</vt:lpstr>
      <vt:lpstr>Slide 8</vt:lpstr>
      <vt:lpstr>Slide 9</vt:lpstr>
      <vt:lpstr>What steps do you take to safeguard the purity of your crop/seed production?</vt:lpstr>
      <vt:lpstr>Who is the National Alfalfa &amp; Forage Alliance (NAFA)?</vt:lpstr>
      <vt:lpstr>Slide 12</vt:lpstr>
      <vt:lpstr>What steps do you take to safeguard the purity of your neighbors’ crops?</vt:lpstr>
      <vt:lpstr>Slide 14</vt:lpstr>
      <vt:lpstr>NAFA Grower Opportunity Zones</vt:lpstr>
      <vt:lpstr>NAFA – APS GOZ in OR/ID</vt:lpstr>
      <vt:lpstr>NAFA - APS GOZ in WY</vt:lpstr>
      <vt:lpstr>NAFA – GE GOZs</vt:lpstr>
      <vt:lpstr>NAFA - GE GOZ in WA</vt:lpstr>
      <vt:lpstr>NAFA - GE GOZs</vt:lpstr>
      <vt:lpstr>NAFA Grower Opportunity Zones</vt:lpstr>
      <vt:lpstr>What policies as a company/organization do you have in place to ensure the quality of products derived from your seed?</vt:lpstr>
      <vt:lpstr>Slide 23</vt:lpstr>
      <vt:lpstr>Slide 24</vt:lpstr>
      <vt:lpstr>Quality Manual</vt:lpstr>
      <vt:lpstr>Example CWS USDA-BQMS SOP</vt:lpstr>
      <vt:lpstr>What policies do you mandate/encourage farmers to use to limit pollen movement off of their fields?</vt:lpstr>
    </vt:vector>
  </TitlesOfParts>
  <Company>Cal-West Seeds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steps do you take to safeguard the purity of your crop/seed production?</dc:title>
  <dc:creator>David Johnson</dc:creator>
  <cp:lastModifiedBy>David Johnson</cp:lastModifiedBy>
  <cp:revision>63</cp:revision>
  <dcterms:created xsi:type="dcterms:W3CDTF">2012-02-27T21:13:34Z</dcterms:created>
  <dcterms:modified xsi:type="dcterms:W3CDTF">2012-03-02T20:26:51Z</dcterms:modified>
</cp:coreProperties>
</file>